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9" r:id="rId2"/>
    <p:sldId id="265" r:id="rId3"/>
    <p:sldId id="266" r:id="rId4"/>
    <p:sldId id="273" r:id="rId5"/>
    <p:sldId id="296" r:id="rId6"/>
    <p:sldId id="267" r:id="rId7"/>
    <p:sldId id="293" r:id="rId8"/>
    <p:sldId id="268" r:id="rId9"/>
    <p:sldId id="274" r:id="rId10"/>
    <p:sldId id="289" r:id="rId11"/>
    <p:sldId id="275" r:id="rId12"/>
    <p:sldId id="280" r:id="rId13"/>
    <p:sldId id="290" r:id="rId14"/>
    <p:sldId id="269" r:id="rId15"/>
    <p:sldId id="270" r:id="rId16"/>
    <p:sldId id="276" r:id="rId17"/>
    <p:sldId id="271" r:id="rId18"/>
    <p:sldId id="297" r:id="rId19"/>
    <p:sldId id="298" r:id="rId20"/>
    <p:sldId id="300" r:id="rId21"/>
    <p:sldId id="299" r:id="rId22"/>
    <p:sldId id="309" r:id="rId23"/>
    <p:sldId id="278" r:id="rId24"/>
    <p:sldId id="308" r:id="rId25"/>
    <p:sldId id="301" r:id="rId26"/>
    <p:sldId id="303" r:id="rId27"/>
    <p:sldId id="304" r:id="rId28"/>
    <p:sldId id="305" r:id="rId29"/>
    <p:sldId id="306" r:id="rId30"/>
    <p:sldId id="307" r:id="rId31"/>
    <p:sldId id="310" r:id="rId32"/>
    <p:sldId id="288" r:id="rId33"/>
    <p:sldId id="302" r:id="rId34"/>
    <p:sldId id="272" r:id="rId35"/>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4674"/>
  </p:normalViewPr>
  <p:slideViewPr>
    <p:cSldViewPr snapToGrid="0" snapToObjects="1">
      <p:cViewPr varScale="1">
        <p:scale>
          <a:sx n="116" d="100"/>
          <a:sy n="116" d="100"/>
        </p:scale>
        <p:origin x="-126" y="-180"/>
      </p:cViewPr>
      <p:guideLst>
        <p:guide orient="horz" pos="2160"/>
        <p:guide orient="horz" pos="232"/>
        <p:guide orient="horz" pos="4112"/>
        <p:guide pos="3840"/>
        <p:guide pos="574"/>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E8A47-3D46-4DC9-AB0D-52AB6CF44A06}" type="datetimeFigureOut">
              <a:rPr lang="zh-CN" altLang="en-US" smtClean="0"/>
              <a:t>2019/6/16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9571-4ED6-4C81-B95F-91FC05788F20}" type="slidenum">
              <a:rPr lang="zh-CN" altLang="en-US" smtClean="0"/>
              <a:t>‹#›</a:t>
            </a:fld>
            <a:endParaRPr lang="zh-CN" altLang="en-US"/>
          </a:p>
        </p:txBody>
      </p:sp>
    </p:spTree>
    <p:extLst>
      <p:ext uri="{BB962C8B-B14F-4D97-AF65-F5344CB8AC3E}">
        <p14:creationId xmlns:p14="http://schemas.microsoft.com/office/powerpoint/2010/main" val="35688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s://www.cnblogs.com/muzipaopao/archive/2019/05/21/10898016.html"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164361" y="1731639"/>
            <a:ext cx="5863272" cy="1569660"/>
          </a:xfrm>
          <a:prstGeom prst="rect">
            <a:avLst/>
          </a:prstGeom>
        </p:spPr>
        <p:txBody>
          <a:bodyPr wrap="none">
            <a:spAutoFit/>
          </a:bodyPr>
          <a:lstStyle/>
          <a:p>
            <a:pPr algn="ctr"/>
            <a:r>
              <a:rPr lang="en-US" altLang="zh-CN" sz="4800" b="1" dirty="0"/>
              <a:t>The Collector</a:t>
            </a:r>
            <a:r>
              <a:rPr lang="zh-CN" altLang="en-US" sz="4800" b="1" dirty="0"/>
              <a:t>小程序</a:t>
            </a:r>
            <a:endParaRPr lang="en-US" altLang="zh-CN" sz="4800" b="1" dirty="0"/>
          </a:p>
          <a:p>
            <a:pPr algn="ctr"/>
            <a:r>
              <a:rPr lang="zh-CN" altLang="en-US" sz="4800" b="1" dirty="0"/>
              <a:t>总结评审</a:t>
            </a:r>
            <a:endParaRPr lang="en-US" altLang="zh-CN" sz="4800" b="1" dirty="0"/>
          </a:p>
        </p:txBody>
      </p:sp>
      <p:sp>
        <p:nvSpPr>
          <p:cNvPr id="12" name="矩形 11"/>
          <p:cNvSpPr/>
          <p:nvPr/>
        </p:nvSpPr>
        <p:spPr>
          <a:xfrm>
            <a:off x="4618671" y="5231310"/>
            <a:ext cx="2954655" cy="646331"/>
          </a:xfrm>
          <a:prstGeom prst="rect">
            <a:avLst/>
          </a:prstGeom>
        </p:spPr>
        <p:txBody>
          <a:bodyPr wrap="none">
            <a:spAutoFit/>
          </a:bodyPr>
          <a:lstStyle/>
          <a:p>
            <a:pPr algn="ctr"/>
            <a:r>
              <a:rPr lang="zh-CN" altLang="en-US" dirty="0"/>
              <a:t>小组成员：周磊（组长）、</a:t>
            </a:r>
            <a:endParaRPr lang="en-US" altLang="zh-CN" dirty="0"/>
          </a:p>
          <a:p>
            <a:pPr algn="ctr"/>
            <a:r>
              <a:rPr lang="zh-CN" altLang="en-US" dirty="0"/>
              <a:t>唐敏敏、许涛、杨际迁</a:t>
            </a:r>
            <a:endParaRPr lang="en-US" altLang="zh-CN" dirty="0"/>
          </a:p>
        </p:txBody>
      </p:sp>
      <p:sp>
        <p:nvSpPr>
          <p:cNvPr id="14" name="矩形 13"/>
          <p:cNvSpPr/>
          <p:nvPr/>
        </p:nvSpPr>
        <p:spPr>
          <a:xfrm>
            <a:off x="4754030" y="4341531"/>
            <a:ext cx="2683933" cy="584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小组名：</a:t>
            </a:r>
            <a:r>
              <a:rPr lang="en-US" altLang="zh-CN" sz="1400" b="1" dirty="0">
                <a:solidFill>
                  <a:schemeClr val="tx1"/>
                </a:solidFill>
              </a:rPr>
              <a:t>Grateful Dead</a:t>
            </a:r>
          </a:p>
          <a:p>
            <a:pPr algn="ctr"/>
            <a:r>
              <a:rPr lang="en-US" altLang="zh-CN" sz="1400" b="1" dirty="0">
                <a:solidFill>
                  <a:schemeClr val="tx1"/>
                </a:solidFill>
              </a:rPr>
              <a:t>              </a:t>
            </a:r>
            <a:r>
              <a:rPr lang="zh-CN" altLang="en-US" sz="1400" b="1" dirty="0">
                <a:solidFill>
                  <a:schemeClr val="tx1"/>
                </a:solidFill>
              </a:rPr>
              <a:t>壮烈成仁</a:t>
            </a:r>
            <a:endParaRPr lang="en-US" altLang="zh-CN" sz="1400" b="1" dirty="0">
              <a:solidFill>
                <a:schemeClr val="tx1"/>
              </a:solidFill>
            </a:endParaRPr>
          </a:p>
        </p:txBody>
      </p:sp>
      <p:pic>
        <p:nvPicPr>
          <p:cNvPr id="3" name="图片 2">
            <a:extLst>
              <a:ext uri="{FF2B5EF4-FFF2-40B4-BE49-F238E27FC236}">
                <a16:creationId xmlns:a16="http://schemas.microsoft.com/office/drawing/2014/main" xmlns="" id="{FAA4AD51-99F2-4B4D-8AA3-73BA3E72774D}"/>
              </a:ext>
            </a:extLst>
          </p:cNvPr>
          <p:cNvPicPr>
            <a:picLocks noChangeAspect="1"/>
          </p:cNvPicPr>
          <p:nvPr/>
        </p:nvPicPr>
        <p:blipFill>
          <a:blip r:embed="rId2"/>
          <a:stretch>
            <a:fillRect/>
          </a:stretch>
        </p:blipFill>
        <p:spPr>
          <a:xfrm>
            <a:off x="3077655" y="4240140"/>
            <a:ext cx="1541016" cy="1541016"/>
          </a:xfrm>
          <a:prstGeom prst="rect">
            <a:avLst/>
          </a:prstGeom>
        </p:spPr>
      </p:pic>
      <p:pic>
        <p:nvPicPr>
          <p:cNvPr id="6" name="图片 5">
            <a:extLst>
              <a:ext uri="{FF2B5EF4-FFF2-40B4-BE49-F238E27FC236}">
                <a16:creationId xmlns:a16="http://schemas.microsoft.com/office/drawing/2014/main" xmlns="" id="{DC29FF69-AD26-41E7-ABCC-3FDB5FC0863C}"/>
              </a:ext>
            </a:extLst>
          </p:cNvPr>
          <p:cNvPicPr>
            <a:picLocks noChangeAspect="1"/>
          </p:cNvPicPr>
          <p:nvPr/>
        </p:nvPicPr>
        <p:blipFill rotWithShape="1">
          <a:blip r:embed="rId3"/>
          <a:srcRect t="8502" b="16225"/>
          <a:stretch/>
        </p:blipFill>
        <p:spPr>
          <a:xfrm>
            <a:off x="2098230" y="1548452"/>
            <a:ext cx="979425" cy="9680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CAB3001-6E4B-42CD-A4DA-3913442656A6}"/>
              </a:ext>
            </a:extLst>
          </p:cNvPr>
          <p:cNvSpPr/>
          <p:nvPr/>
        </p:nvSpPr>
        <p:spPr>
          <a:xfrm>
            <a:off x="861355" y="493515"/>
            <a:ext cx="1620957" cy="523220"/>
          </a:xfrm>
          <a:prstGeom prst="rect">
            <a:avLst/>
          </a:prstGeom>
        </p:spPr>
        <p:txBody>
          <a:bodyPr wrap="none">
            <a:spAutoFit/>
          </a:bodyPr>
          <a:lstStyle/>
          <a:p>
            <a:r>
              <a:rPr lang="zh-CN" altLang="en-US" sz="2800" dirty="0"/>
              <a:t>界面原型</a:t>
            </a:r>
          </a:p>
        </p:txBody>
      </p:sp>
      <p:pic>
        <p:nvPicPr>
          <p:cNvPr id="1026" name="图片 1">
            <a:extLst>
              <a:ext uri="{FF2B5EF4-FFF2-40B4-BE49-F238E27FC236}">
                <a16:creationId xmlns:a16="http://schemas.microsoft.com/office/drawing/2014/main" xmlns="" id="{2C69AAAA-5306-4643-92C0-4E3D3716E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722" y="1621791"/>
            <a:ext cx="2162756" cy="3859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1560076289(1)">
            <a:extLst>
              <a:ext uri="{FF2B5EF4-FFF2-40B4-BE49-F238E27FC236}">
                <a16:creationId xmlns:a16="http://schemas.microsoft.com/office/drawing/2014/main" xmlns="" id="{E0BA2C14-1E7E-419E-B7DB-C55090BFA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2"/>
          <a:stretch/>
        </p:blipFill>
        <p:spPr bwMode="auto">
          <a:xfrm>
            <a:off x="3233478" y="1621791"/>
            <a:ext cx="2121364" cy="385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1560076630(1)">
            <a:extLst>
              <a:ext uri="{FF2B5EF4-FFF2-40B4-BE49-F238E27FC236}">
                <a16:creationId xmlns:a16="http://schemas.microsoft.com/office/drawing/2014/main" xmlns="" id="{9EE83245-7989-4DAF-BEED-37776293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842" y="1621792"/>
            <a:ext cx="2153736" cy="3859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xmlns="" id="{EB985A6B-1A61-4924-B429-F514FFE87670}"/>
              </a:ext>
            </a:extLst>
          </p:cNvPr>
          <p:cNvSpPr/>
          <p:nvPr/>
        </p:nvSpPr>
        <p:spPr>
          <a:xfrm>
            <a:off x="1821888" y="5774257"/>
            <a:ext cx="660424"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首页</a:t>
            </a:r>
          </a:p>
        </p:txBody>
      </p:sp>
      <p:sp>
        <p:nvSpPr>
          <p:cNvPr id="7" name="矩形 6">
            <a:extLst>
              <a:ext uri="{FF2B5EF4-FFF2-40B4-BE49-F238E27FC236}">
                <a16:creationId xmlns:a16="http://schemas.microsoft.com/office/drawing/2014/main" xmlns="" id="{96540D2A-FB60-42F6-89D4-FDB96FB50CBC}"/>
              </a:ext>
            </a:extLst>
          </p:cNvPr>
          <p:cNvSpPr/>
          <p:nvPr/>
        </p:nvSpPr>
        <p:spPr>
          <a:xfrm>
            <a:off x="3963948" y="5774257"/>
            <a:ext cx="660424" cy="777457"/>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资讯页面</a:t>
            </a:r>
          </a:p>
        </p:txBody>
      </p:sp>
      <p:sp>
        <p:nvSpPr>
          <p:cNvPr id="8" name="矩形 7">
            <a:extLst>
              <a:ext uri="{FF2B5EF4-FFF2-40B4-BE49-F238E27FC236}">
                <a16:creationId xmlns:a16="http://schemas.microsoft.com/office/drawing/2014/main" xmlns="" id="{51465E83-F561-475F-A61F-B25D0C6B3414}"/>
              </a:ext>
            </a:extLst>
          </p:cNvPr>
          <p:cNvSpPr/>
          <p:nvPr/>
        </p:nvSpPr>
        <p:spPr>
          <a:xfrm>
            <a:off x="6106008" y="5774257"/>
            <a:ext cx="660424" cy="777457"/>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我的页面</a:t>
            </a:r>
          </a:p>
        </p:txBody>
      </p:sp>
      <p:sp>
        <p:nvSpPr>
          <p:cNvPr id="3" name="矩形 2">
            <a:extLst>
              <a:ext uri="{FF2B5EF4-FFF2-40B4-BE49-F238E27FC236}">
                <a16:creationId xmlns:a16="http://schemas.microsoft.com/office/drawing/2014/main" xmlns="" id="{15E6DDBC-90C2-4739-9A09-A502F04191DD}"/>
              </a:ext>
            </a:extLst>
          </p:cNvPr>
          <p:cNvSpPr/>
          <p:nvPr/>
        </p:nvSpPr>
        <p:spPr>
          <a:xfrm>
            <a:off x="3058008" y="492959"/>
            <a:ext cx="6096000" cy="923330"/>
          </a:xfrm>
          <a:prstGeom prst="rect">
            <a:avLst/>
          </a:prstGeom>
        </p:spPr>
        <p:txBody>
          <a:bodyPr>
            <a:spAutoFit/>
          </a:bodyPr>
          <a:lstStyle/>
          <a:p>
            <a:r>
              <a:rPr lang="zh-CN" altLang="en-US" dirty="0"/>
              <a:t>墨刀链接：</a:t>
            </a:r>
            <a:endParaRPr lang="en-US" altLang="zh-CN" dirty="0"/>
          </a:p>
          <a:p>
            <a:r>
              <a:rPr lang="zh-CN" altLang="en-US" dirty="0"/>
              <a:t>https://org.modao.cc/app/f2be5b741d4668d75bfd5821c2b9b92ad07d1b60</a:t>
            </a:r>
          </a:p>
        </p:txBody>
      </p:sp>
    </p:spTree>
    <p:extLst>
      <p:ext uri="{BB962C8B-B14F-4D97-AF65-F5344CB8AC3E}">
        <p14:creationId xmlns:p14="http://schemas.microsoft.com/office/powerpoint/2010/main" val="218796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69024" y="869168"/>
            <a:ext cx="2643672" cy="523220"/>
          </a:xfrm>
          <a:prstGeom prst="rect">
            <a:avLst/>
          </a:prstGeom>
        </p:spPr>
        <p:txBody>
          <a:bodyPr wrap="none">
            <a:spAutoFit/>
          </a:bodyPr>
          <a:lstStyle/>
          <a:p>
            <a:r>
              <a:rPr lang="zh-CN" altLang="en-US" sz="2800" b="1" dirty="0"/>
              <a:t>用户反馈</a:t>
            </a:r>
            <a:r>
              <a:rPr lang="en-US" altLang="zh-CN" sz="2800" b="1" dirty="0"/>
              <a:t>&amp;</a:t>
            </a:r>
            <a:r>
              <a:rPr lang="zh-CN" altLang="en-US" sz="2800" b="1" dirty="0"/>
              <a:t>修改</a:t>
            </a:r>
          </a:p>
        </p:txBody>
      </p:sp>
      <p:sp>
        <p:nvSpPr>
          <p:cNvPr id="8" name="矩形 7"/>
          <p:cNvSpPr/>
          <p:nvPr/>
        </p:nvSpPr>
        <p:spPr>
          <a:xfrm>
            <a:off x="4029444" y="1392388"/>
            <a:ext cx="7039406" cy="625171"/>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我们在完成界面原型后，将原型展示给用户代表。</a:t>
            </a:r>
            <a:endParaRPr lang="en-US" altLang="zh-CN" sz="1400" dirty="0">
              <a:solidFill>
                <a:schemeClr val="bg1">
                  <a:lumMod val="50000"/>
                </a:schemeClr>
              </a:solidFill>
              <a:latin typeface="微软雅黑" panose="020B0503020204020204" charset="-122"/>
              <a:ea typeface="微软雅黑" panose="020B0503020204020204" charset="-122"/>
            </a:endParaRPr>
          </a:p>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收集用户代表的反馈，并对原型做出修改。</a:t>
            </a:r>
          </a:p>
        </p:txBody>
      </p:sp>
      <p:grpSp>
        <p:nvGrpSpPr>
          <p:cNvPr id="9" name="Group 4"/>
          <p:cNvGrpSpPr>
            <a:grpSpLocks noChangeAspect="1"/>
          </p:cNvGrpSpPr>
          <p:nvPr/>
        </p:nvGrpSpPr>
        <p:grpSpPr bwMode="auto">
          <a:xfrm>
            <a:off x="5188751" y="2168217"/>
            <a:ext cx="515028" cy="515938"/>
            <a:chOff x="611" y="1151"/>
            <a:chExt cx="566" cy="567"/>
          </a:xfrm>
        </p:grpSpPr>
        <p:sp>
          <p:nvSpPr>
            <p:cNvPr id="10" name="Oval 5"/>
            <p:cNvSpPr>
              <a:spLocks noChangeArrowheads="1"/>
            </p:cNvSpPr>
            <p:nvPr/>
          </p:nvSpPr>
          <p:spPr bwMode="auto">
            <a:xfrm>
              <a:off x="611" y="1151"/>
              <a:ext cx="566" cy="56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741" y="1293"/>
              <a:ext cx="306" cy="307"/>
            </a:xfrm>
            <a:custGeom>
              <a:avLst/>
              <a:gdLst>
                <a:gd name="T0" fmla="*/ 57 w 130"/>
                <a:gd name="T1" fmla="*/ 49 h 130"/>
                <a:gd name="T2" fmla="*/ 61 w 130"/>
                <a:gd name="T3" fmla="*/ 37 h 130"/>
                <a:gd name="T4" fmla="*/ 40 w 130"/>
                <a:gd name="T5" fmla="*/ 6 h 130"/>
                <a:gd name="T6" fmla="*/ 28 w 130"/>
                <a:gd name="T7" fmla="*/ 11 h 130"/>
                <a:gd name="T8" fmla="*/ 24 w 130"/>
                <a:gd name="T9" fmla="*/ 24 h 130"/>
                <a:gd name="T10" fmla="*/ 45 w 130"/>
                <a:gd name="T11" fmla="*/ 54 h 130"/>
                <a:gd name="T12" fmla="*/ 57 w 130"/>
                <a:gd name="T13" fmla="*/ 49 h 130"/>
                <a:gd name="T14" fmla="*/ 52 w 130"/>
                <a:gd name="T15" fmla="*/ 82 h 130"/>
                <a:gd name="T16" fmla="*/ 48 w 130"/>
                <a:gd name="T17" fmla="*/ 82 h 130"/>
                <a:gd name="T18" fmla="*/ 30 w 130"/>
                <a:gd name="T19" fmla="*/ 84 h 130"/>
                <a:gd name="T20" fmla="*/ 15 w 130"/>
                <a:gd name="T21" fmla="*/ 102 h 130"/>
                <a:gd name="T22" fmla="*/ 45 w 130"/>
                <a:gd name="T23" fmla="*/ 123 h 130"/>
                <a:gd name="T24" fmla="*/ 70 w 130"/>
                <a:gd name="T25" fmla="*/ 104 h 130"/>
                <a:gd name="T26" fmla="*/ 52 w 130"/>
                <a:gd name="T27" fmla="*/ 82 h 130"/>
                <a:gd name="T28" fmla="*/ 102 w 130"/>
                <a:gd name="T29" fmla="*/ 65 h 130"/>
                <a:gd name="T30" fmla="*/ 83 w 130"/>
                <a:gd name="T31" fmla="*/ 65 h 130"/>
                <a:gd name="T32" fmla="*/ 83 w 130"/>
                <a:gd name="T33" fmla="*/ 55 h 130"/>
                <a:gd name="T34" fmla="*/ 102 w 130"/>
                <a:gd name="T35" fmla="*/ 55 h 130"/>
                <a:gd name="T36" fmla="*/ 102 w 130"/>
                <a:gd name="T37" fmla="*/ 37 h 130"/>
                <a:gd name="T38" fmla="*/ 111 w 130"/>
                <a:gd name="T39" fmla="*/ 37 h 130"/>
                <a:gd name="T40" fmla="*/ 111 w 130"/>
                <a:gd name="T41" fmla="*/ 55 h 130"/>
                <a:gd name="T42" fmla="*/ 130 w 130"/>
                <a:gd name="T43" fmla="*/ 55 h 130"/>
                <a:gd name="T44" fmla="*/ 130 w 130"/>
                <a:gd name="T45" fmla="*/ 65 h 130"/>
                <a:gd name="T46" fmla="*/ 111 w 130"/>
                <a:gd name="T47" fmla="*/ 65 h 130"/>
                <a:gd name="T48" fmla="*/ 111 w 130"/>
                <a:gd name="T49" fmla="*/ 83 h 130"/>
                <a:gd name="T50" fmla="*/ 102 w 130"/>
                <a:gd name="T51" fmla="*/ 83 h 130"/>
                <a:gd name="T52" fmla="*/ 102 w 130"/>
                <a:gd name="T53" fmla="*/ 65 h 130"/>
                <a:gd name="T54" fmla="*/ 64 w 130"/>
                <a:gd name="T55" fmla="*/ 6 h 130"/>
                <a:gd name="T56" fmla="*/ 76 w 130"/>
                <a:gd name="T57" fmla="*/ 29 h 130"/>
                <a:gd name="T58" fmla="*/ 62 w 130"/>
                <a:gd name="T59" fmla="*/ 53 h 130"/>
                <a:gd name="T60" fmla="*/ 57 w 130"/>
                <a:gd name="T61" fmla="*/ 62 h 130"/>
                <a:gd name="T62" fmla="*/ 61 w 130"/>
                <a:gd name="T63" fmla="*/ 69 h 130"/>
                <a:gd name="T64" fmla="*/ 68 w 130"/>
                <a:gd name="T65" fmla="*/ 74 h 130"/>
                <a:gd name="T66" fmla="*/ 82 w 130"/>
                <a:gd name="T67" fmla="*/ 98 h 130"/>
                <a:gd name="T68" fmla="*/ 37 w 130"/>
                <a:gd name="T69" fmla="*/ 130 h 130"/>
                <a:gd name="T70" fmla="*/ 0 w 130"/>
                <a:gd name="T71" fmla="*/ 106 h 130"/>
                <a:gd name="T72" fmla="*/ 14 w 130"/>
                <a:gd name="T73" fmla="*/ 85 h 130"/>
                <a:gd name="T74" fmla="*/ 46 w 130"/>
                <a:gd name="T75" fmla="*/ 77 h 130"/>
                <a:gd name="T76" fmla="*/ 41 w 130"/>
                <a:gd name="T77" fmla="*/ 65 h 130"/>
                <a:gd name="T78" fmla="*/ 43 w 130"/>
                <a:gd name="T79" fmla="*/ 59 h 130"/>
                <a:gd name="T80" fmla="*/ 37 w 130"/>
                <a:gd name="T81" fmla="*/ 59 h 130"/>
                <a:gd name="T82" fmla="*/ 9 w 130"/>
                <a:gd name="T83" fmla="*/ 32 h 130"/>
                <a:gd name="T84" fmla="*/ 20 w 130"/>
                <a:gd name="T85" fmla="*/ 9 h 130"/>
                <a:gd name="T86" fmla="*/ 50 w 130"/>
                <a:gd name="T87" fmla="*/ 0 h 130"/>
                <a:gd name="T88" fmla="*/ 86 w 130"/>
                <a:gd name="T89" fmla="*/ 0 h 130"/>
                <a:gd name="T90" fmla="*/ 75 w 130"/>
                <a:gd name="T91" fmla="*/ 6 h 130"/>
                <a:gd name="T92" fmla="*/ 64 w 130"/>
                <a:gd name="T93"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0" h="130">
                  <a:moveTo>
                    <a:pt x="57" y="49"/>
                  </a:moveTo>
                  <a:cubicBezTo>
                    <a:pt x="61" y="46"/>
                    <a:pt x="61" y="40"/>
                    <a:pt x="61" y="37"/>
                  </a:cubicBezTo>
                  <a:cubicBezTo>
                    <a:pt x="61" y="25"/>
                    <a:pt x="54" y="6"/>
                    <a:pt x="40" y="6"/>
                  </a:cubicBezTo>
                  <a:cubicBezTo>
                    <a:pt x="35" y="6"/>
                    <a:pt x="30" y="8"/>
                    <a:pt x="28" y="11"/>
                  </a:cubicBezTo>
                  <a:cubicBezTo>
                    <a:pt x="25" y="15"/>
                    <a:pt x="24" y="19"/>
                    <a:pt x="24" y="24"/>
                  </a:cubicBezTo>
                  <a:cubicBezTo>
                    <a:pt x="24" y="35"/>
                    <a:pt x="31" y="54"/>
                    <a:pt x="45" y="54"/>
                  </a:cubicBezTo>
                  <a:cubicBezTo>
                    <a:pt x="50" y="54"/>
                    <a:pt x="54" y="52"/>
                    <a:pt x="57" y="49"/>
                  </a:cubicBezTo>
                  <a:close/>
                  <a:moveTo>
                    <a:pt x="52" y="82"/>
                  </a:moveTo>
                  <a:cubicBezTo>
                    <a:pt x="51" y="82"/>
                    <a:pt x="50" y="82"/>
                    <a:pt x="48" y="82"/>
                  </a:cubicBezTo>
                  <a:cubicBezTo>
                    <a:pt x="46" y="82"/>
                    <a:pt x="37" y="82"/>
                    <a:pt x="30" y="84"/>
                  </a:cubicBezTo>
                  <a:cubicBezTo>
                    <a:pt x="26" y="86"/>
                    <a:pt x="15" y="90"/>
                    <a:pt x="15" y="102"/>
                  </a:cubicBezTo>
                  <a:cubicBezTo>
                    <a:pt x="15" y="114"/>
                    <a:pt x="27" y="123"/>
                    <a:pt x="45" y="123"/>
                  </a:cubicBezTo>
                  <a:cubicBezTo>
                    <a:pt x="62" y="123"/>
                    <a:pt x="70" y="115"/>
                    <a:pt x="70" y="104"/>
                  </a:cubicBezTo>
                  <a:cubicBezTo>
                    <a:pt x="70" y="96"/>
                    <a:pt x="65" y="91"/>
                    <a:pt x="52" y="82"/>
                  </a:cubicBezTo>
                  <a:close/>
                  <a:moveTo>
                    <a:pt x="102" y="65"/>
                  </a:moveTo>
                  <a:cubicBezTo>
                    <a:pt x="83" y="65"/>
                    <a:pt x="83" y="65"/>
                    <a:pt x="83" y="65"/>
                  </a:cubicBezTo>
                  <a:cubicBezTo>
                    <a:pt x="83" y="55"/>
                    <a:pt x="83" y="55"/>
                    <a:pt x="83" y="55"/>
                  </a:cubicBezTo>
                  <a:cubicBezTo>
                    <a:pt x="102" y="55"/>
                    <a:pt x="102" y="55"/>
                    <a:pt x="102" y="55"/>
                  </a:cubicBezTo>
                  <a:cubicBezTo>
                    <a:pt x="102" y="37"/>
                    <a:pt x="102" y="37"/>
                    <a:pt x="102" y="37"/>
                  </a:cubicBezTo>
                  <a:cubicBezTo>
                    <a:pt x="111" y="37"/>
                    <a:pt x="111" y="37"/>
                    <a:pt x="111" y="37"/>
                  </a:cubicBezTo>
                  <a:cubicBezTo>
                    <a:pt x="111" y="55"/>
                    <a:pt x="111" y="55"/>
                    <a:pt x="111" y="55"/>
                  </a:cubicBezTo>
                  <a:cubicBezTo>
                    <a:pt x="130" y="55"/>
                    <a:pt x="130" y="55"/>
                    <a:pt x="130" y="55"/>
                  </a:cubicBezTo>
                  <a:cubicBezTo>
                    <a:pt x="130" y="65"/>
                    <a:pt x="130" y="65"/>
                    <a:pt x="130" y="65"/>
                  </a:cubicBezTo>
                  <a:cubicBezTo>
                    <a:pt x="111" y="65"/>
                    <a:pt x="111" y="65"/>
                    <a:pt x="111" y="65"/>
                  </a:cubicBezTo>
                  <a:cubicBezTo>
                    <a:pt x="111" y="83"/>
                    <a:pt x="111" y="83"/>
                    <a:pt x="111" y="83"/>
                  </a:cubicBezTo>
                  <a:cubicBezTo>
                    <a:pt x="102" y="83"/>
                    <a:pt x="102" y="83"/>
                    <a:pt x="102" y="83"/>
                  </a:cubicBezTo>
                  <a:lnTo>
                    <a:pt x="102" y="65"/>
                  </a:lnTo>
                  <a:close/>
                  <a:moveTo>
                    <a:pt x="64" y="6"/>
                  </a:moveTo>
                  <a:cubicBezTo>
                    <a:pt x="68" y="9"/>
                    <a:pt x="76" y="16"/>
                    <a:pt x="76" y="29"/>
                  </a:cubicBezTo>
                  <a:cubicBezTo>
                    <a:pt x="76" y="42"/>
                    <a:pt x="69" y="48"/>
                    <a:pt x="62" y="53"/>
                  </a:cubicBezTo>
                  <a:cubicBezTo>
                    <a:pt x="60" y="56"/>
                    <a:pt x="57" y="58"/>
                    <a:pt x="57" y="62"/>
                  </a:cubicBezTo>
                  <a:cubicBezTo>
                    <a:pt x="57" y="66"/>
                    <a:pt x="60" y="68"/>
                    <a:pt x="61" y="69"/>
                  </a:cubicBezTo>
                  <a:cubicBezTo>
                    <a:pt x="68" y="74"/>
                    <a:pt x="68" y="74"/>
                    <a:pt x="68" y="74"/>
                  </a:cubicBezTo>
                  <a:cubicBezTo>
                    <a:pt x="75" y="80"/>
                    <a:pt x="82" y="86"/>
                    <a:pt x="82" y="98"/>
                  </a:cubicBezTo>
                  <a:cubicBezTo>
                    <a:pt x="82" y="114"/>
                    <a:pt x="66" y="130"/>
                    <a:pt x="37" y="130"/>
                  </a:cubicBezTo>
                  <a:cubicBezTo>
                    <a:pt x="12" y="130"/>
                    <a:pt x="0" y="118"/>
                    <a:pt x="0" y="106"/>
                  </a:cubicBezTo>
                  <a:cubicBezTo>
                    <a:pt x="0" y="99"/>
                    <a:pt x="3" y="91"/>
                    <a:pt x="14" y="85"/>
                  </a:cubicBezTo>
                  <a:cubicBezTo>
                    <a:pt x="24" y="78"/>
                    <a:pt x="38" y="77"/>
                    <a:pt x="46" y="77"/>
                  </a:cubicBezTo>
                  <a:cubicBezTo>
                    <a:pt x="44" y="74"/>
                    <a:pt x="41" y="71"/>
                    <a:pt x="41" y="65"/>
                  </a:cubicBezTo>
                  <a:cubicBezTo>
                    <a:pt x="41" y="62"/>
                    <a:pt x="42" y="61"/>
                    <a:pt x="43" y="59"/>
                  </a:cubicBezTo>
                  <a:cubicBezTo>
                    <a:pt x="41" y="59"/>
                    <a:pt x="39" y="59"/>
                    <a:pt x="37" y="59"/>
                  </a:cubicBezTo>
                  <a:cubicBezTo>
                    <a:pt x="19" y="59"/>
                    <a:pt x="9" y="46"/>
                    <a:pt x="9" y="32"/>
                  </a:cubicBezTo>
                  <a:cubicBezTo>
                    <a:pt x="9" y="24"/>
                    <a:pt x="12" y="16"/>
                    <a:pt x="20" y="9"/>
                  </a:cubicBezTo>
                  <a:cubicBezTo>
                    <a:pt x="30" y="1"/>
                    <a:pt x="41" y="0"/>
                    <a:pt x="50" y="0"/>
                  </a:cubicBezTo>
                  <a:cubicBezTo>
                    <a:pt x="86" y="0"/>
                    <a:pt x="86" y="0"/>
                    <a:pt x="86" y="0"/>
                  </a:cubicBezTo>
                  <a:cubicBezTo>
                    <a:pt x="75" y="6"/>
                    <a:pt x="75" y="6"/>
                    <a:pt x="75" y="6"/>
                  </a:cubicBezTo>
                  <a:cubicBezTo>
                    <a:pt x="64" y="6"/>
                    <a:pt x="64" y="6"/>
                    <a:pt x="6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Group 9"/>
          <p:cNvGrpSpPr>
            <a:grpSpLocks noChangeAspect="1"/>
          </p:cNvGrpSpPr>
          <p:nvPr/>
        </p:nvGrpSpPr>
        <p:grpSpPr bwMode="auto">
          <a:xfrm>
            <a:off x="8876704" y="2179136"/>
            <a:ext cx="515028" cy="515938"/>
            <a:chOff x="1587" y="1151"/>
            <a:chExt cx="566" cy="567"/>
          </a:xfrm>
        </p:grpSpPr>
        <p:sp>
          <p:nvSpPr>
            <p:cNvPr id="13" name="Oval 10"/>
            <p:cNvSpPr>
              <a:spLocks noChangeArrowheads="1"/>
            </p:cNvSpPr>
            <p:nvPr/>
          </p:nvSpPr>
          <p:spPr bwMode="auto">
            <a:xfrm>
              <a:off x="1587" y="1151"/>
              <a:ext cx="566" cy="56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Group 24"/>
          <p:cNvGrpSpPr>
            <a:grpSpLocks noChangeAspect="1"/>
          </p:cNvGrpSpPr>
          <p:nvPr/>
        </p:nvGrpSpPr>
        <p:grpSpPr bwMode="auto">
          <a:xfrm>
            <a:off x="5188751" y="4333602"/>
            <a:ext cx="515028" cy="515938"/>
            <a:chOff x="4516" y="1151"/>
            <a:chExt cx="566" cy="567"/>
          </a:xfrm>
        </p:grpSpPr>
        <p:sp>
          <p:nvSpPr>
            <p:cNvPr id="16" name="Oval 25"/>
            <p:cNvSpPr>
              <a:spLocks noChangeArrowheads="1"/>
            </p:cNvSpPr>
            <p:nvPr/>
          </p:nvSpPr>
          <p:spPr bwMode="auto">
            <a:xfrm>
              <a:off x="4516" y="1151"/>
              <a:ext cx="566" cy="56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6"/>
            <p:cNvSpPr>
              <a:spLocks noEditPoints="1"/>
            </p:cNvSpPr>
            <p:nvPr/>
          </p:nvSpPr>
          <p:spPr bwMode="auto">
            <a:xfrm>
              <a:off x="4625" y="1260"/>
              <a:ext cx="349" cy="349"/>
            </a:xfrm>
            <a:custGeom>
              <a:avLst/>
              <a:gdLst>
                <a:gd name="T0" fmla="*/ 0 w 148"/>
                <a:gd name="T1" fmla="*/ 95 h 148"/>
                <a:gd name="T2" fmla="*/ 121 w 148"/>
                <a:gd name="T3" fmla="*/ 148 h 148"/>
                <a:gd name="T4" fmla="*/ 121 w 148"/>
                <a:gd name="T5" fmla="*/ 69 h 148"/>
                <a:gd name="T6" fmla="*/ 36 w 148"/>
                <a:gd name="T7" fmla="*/ 132 h 148"/>
                <a:gd name="T8" fmla="*/ 19 w 148"/>
                <a:gd name="T9" fmla="*/ 90 h 148"/>
                <a:gd name="T10" fmla="*/ 46 w 148"/>
                <a:gd name="T11" fmla="*/ 90 h 148"/>
                <a:gd name="T12" fmla="*/ 61 w 148"/>
                <a:gd name="T13" fmla="*/ 130 h 148"/>
                <a:gd name="T14" fmla="*/ 48 w 148"/>
                <a:gd name="T15" fmla="*/ 133 h 148"/>
                <a:gd name="T16" fmla="*/ 54 w 148"/>
                <a:gd name="T17" fmla="*/ 98 h 148"/>
                <a:gd name="T18" fmla="*/ 56 w 148"/>
                <a:gd name="T19" fmla="*/ 128 h 148"/>
                <a:gd name="T20" fmla="*/ 61 w 148"/>
                <a:gd name="T21" fmla="*/ 98 h 148"/>
                <a:gd name="T22" fmla="*/ 101 w 148"/>
                <a:gd name="T23" fmla="*/ 126 h 148"/>
                <a:gd name="T24" fmla="*/ 88 w 148"/>
                <a:gd name="T25" fmla="*/ 134 h 148"/>
                <a:gd name="T26" fmla="*/ 77 w 148"/>
                <a:gd name="T27" fmla="*/ 134 h 148"/>
                <a:gd name="T28" fmla="*/ 85 w 148"/>
                <a:gd name="T29" fmla="*/ 101 h 148"/>
                <a:gd name="T30" fmla="*/ 99 w 148"/>
                <a:gd name="T31" fmla="*/ 99 h 148"/>
                <a:gd name="T32" fmla="*/ 129 w 148"/>
                <a:gd name="T33" fmla="*/ 116 h 148"/>
                <a:gd name="T34" fmla="*/ 115 w 148"/>
                <a:gd name="T35" fmla="*/ 127 h 148"/>
                <a:gd name="T36" fmla="*/ 121 w 148"/>
                <a:gd name="T37" fmla="*/ 123 h 148"/>
                <a:gd name="T38" fmla="*/ 129 w 148"/>
                <a:gd name="T39" fmla="*/ 123 h 148"/>
                <a:gd name="T40" fmla="*/ 110 w 148"/>
                <a:gd name="T41" fmla="*/ 131 h 148"/>
                <a:gd name="T42" fmla="*/ 110 w 148"/>
                <a:gd name="T43" fmla="*/ 99 h 148"/>
                <a:gd name="T44" fmla="*/ 129 w 148"/>
                <a:gd name="T45" fmla="*/ 107 h 148"/>
                <a:gd name="T46" fmla="*/ 115 w 148"/>
                <a:gd name="T47" fmla="*/ 104 h 148"/>
                <a:gd name="T48" fmla="*/ 121 w 148"/>
                <a:gd name="T49" fmla="*/ 111 h 148"/>
                <a:gd name="T50" fmla="*/ 118 w 148"/>
                <a:gd name="T51" fmla="*/ 103 h 148"/>
                <a:gd name="T52" fmla="*/ 85 w 148"/>
                <a:gd name="T53" fmla="*/ 105 h 148"/>
                <a:gd name="T54" fmla="*/ 88 w 148"/>
                <a:gd name="T55" fmla="*/ 129 h 148"/>
                <a:gd name="T56" fmla="*/ 93 w 148"/>
                <a:gd name="T57" fmla="*/ 107 h 148"/>
                <a:gd name="T58" fmla="*/ 97 w 148"/>
                <a:gd name="T59" fmla="*/ 60 h 148"/>
                <a:gd name="T60" fmla="*/ 107 w 148"/>
                <a:gd name="T61" fmla="*/ 60 h 148"/>
                <a:gd name="T62" fmla="*/ 107 w 148"/>
                <a:gd name="T63" fmla="*/ 18 h 148"/>
                <a:gd name="T64" fmla="*/ 102 w 148"/>
                <a:gd name="T65" fmla="*/ 53 h 148"/>
                <a:gd name="T66" fmla="*/ 100 w 148"/>
                <a:gd name="T67" fmla="*/ 18 h 148"/>
                <a:gd name="T68" fmla="*/ 93 w 148"/>
                <a:gd name="T69" fmla="*/ 59 h 148"/>
                <a:gd name="T70" fmla="*/ 82 w 148"/>
                <a:gd name="T71" fmla="*/ 58 h 148"/>
                <a:gd name="T72" fmla="*/ 82 w 148"/>
                <a:gd name="T73" fmla="*/ 20 h 148"/>
                <a:gd name="T74" fmla="*/ 61 w 148"/>
                <a:gd name="T75" fmla="*/ 28 h 148"/>
                <a:gd name="T76" fmla="*/ 73 w 148"/>
                <a:gd name="T77" fmla="*/ 61 h 148"/>
                <a:gd name="T78" fmla="*/ 73 w 148"/>
                <a:gd name="T79" fmla="*/ 24 h 148"/>
                <a:gd name="T80" fmla="*/ 76 w 148"/>
                <a:gd name="T81" fmla="*/ 50 h 148"/>
                <a:gd name="T82" fmla="*/ 70 w 148"/>
                <a:gd name="T83" fmla="*/ 53 h 148"/>
                <a:gd name="T84" fmla="*/ 39 w 148"/>
                <a:gd name="T85" fmla="*/ 60 h 148"/>
                <a:gd name="T86" fmla="*/ 60 w 148"/>
                <a:gd name="T87" fmla="*/ 0 h 148"/>
                <a:gd name="T88" fmla="*/ 44 w 148"/>
                <a:gd name="T89" fmla="*/ 23 h 148"/>
                <a:gd name="T90" fmla="*/ 39 w 148"/>
                <a:gd name="T91" fmla="*/ 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8">
                  <a:moveTo>
                    <a:pt x="121" y="69"/>
                  </a:moveTo>
                  <a:cubicBezTo>
                    <a:pt x="27" y="69"/>
                    <a:pt x="27" y="69"/>
                    <a:pt x="27" y="69"/>
                  </a:cubicBezTo>
                  <a:cubicBezTo>
                    <a:pt x="12" y="69"/>
                    <a:pt x="0" y="80"/>
                    <a:pt x="0" y="95"/>
                  </a:cubicBezTo>
                  <a:cubicBezTo>
                    <a:pt x="0" y="121"/>
                    <a:pt x="0" y="121"/>
                    <a:pt x="0" y="121"/>
                  </a:cubicBezTo>
                  <a:cubicBezTo>
                    <a:pt x="0" y="136"/>
                    <a:pt x="12" y="148"/>
                    <a:pt x="27" y="148"/>
                  </a:cubicBezTo>
                  <a:cubicBezTo>
                    <a:pt x="121" y="148"/>
                    <a:pt x="121" y="148"/>
                    <a:pt x="121" y="148"/>
                  </a:cubicBezTo>
                  <a:cubicBezTo>
                    <a:pt x="136" y="148"/>
                    <a:pt x="148" y="136"/>
                    <a:pt x="148" y="121"/>
                  </a:cubicBezTo>
                  <a:cubicBezTo>
                    <a:pt x="148" y="95"/>
                    <a:pt x="148" y="95"/>
                    <a:pt x="148" y="95"/>
                  </a:cubicBezTo>
                  <a:cubicBezTo>
                    <a:pt x="148" y="81"/>
                    <a:pt x="136" y="69"/>
                    <a:pt x="121" y="69"/>
                  </a:cubicBezTo>
                  <a:close/>
                  <a:moveTo>
                    <a:pt x="46" y="90"/>
                  </a:moveTo>
                  <a:cubicBezTo>
                    <a:pt x="36" y="90"/>
                    <a:pt x="36" y="90"/>
                    <a:pt x="36" y="90"/>
                  </a:cubicBezTo>
                  <a:cubicBezTo>
                    <a:pt x="36" y="132"/>
                    <a:pt x="36" y="132"/>
                    <a:pt x="36" y="132"/>
                  </a:cubicBezTo>
                  <a:cubicBezTo>
                    <a:pt x="28" y="132"/>
                    <a:pt x="28" y="132"/>
                    <a:pt x="28" y="132"/>
                  </a:cubicBezTo>
                  <a:cubicBezTo>
                    <a:pt x="28" y="90"/>
                    <a:pt x="28" y="90"/>
                    <a:pt x="28" y="90"/>
                  </a:cubicBezTo>
                  <a:cubicBezTo>
                    <a:pt x="19" y="90"/>
                    <a:pt x="19" y="90"/>
                    <a:pt x="19" y="90"/>
                  </a:cubicBezTo>
                  <a:cubicBezTo>
                    <a:pt x="19" y="83"/>
                    <a:pt x="19" y="83"/>
                    <a:pt x="19" y="83"/>
                  </a:cubicBezTo>
                  <a:cubicBezTo>
                    <a:pt x="46" y="83"/>
                    <a:pt x="46" y="83"/>
                    <a:pt x="46" y="83"/>
                  </a:cubicBezTo>
                  <a:lnTo>
                    <a:pt x="46" y="90"/>
                  </a:lnTo>
                  <a:close/>
                  <a:moveTo>
                    <a:pt x="69" y="134"/>
                  </a:moveTo>
                  <a:cubicBezTo>
                    <a:pt x="61" y="134"/>
                    <a:pt x="61" y="134"/>
                    <a:pt x="61" y="134"/>
                  </a:cubicBezTo>
                  <a:cubicBezTo>
                    <a:pt x="61" y="130"/>
                    <a:pt x="61" y="130"/>
                    <a:pt x="61" y="130"/>
                  </a:cubicBezTo>
                  <a:cubicBezTo>
                    <a:pt x="59" y="131"/>
                    <a:pt x="58" y="133"/>
                    <a:pt x="56" y="133"/>
                  </a:cubicBezTo>
                  <a:cubicBezTo>
                    <a:pt x="55" y="134"/>
                    <a:pt x="53" y="134"/>
                    <a:pt x="52" y="134"/>
                  </a:cubicBezTo>
                  <a:cubicBezTo>
                    <a:pt x="50" y="134"/>
                    <a:pt x="49" y="134"/>
                    <a:pt x="48" y="133"/>
                  </a:cubicBezTo>
                  <a:cubicBezTo>
                    <a:pt x="47" y="132"/>
                    <a:pt x="47" y="130"/>
                    <a:pt x="47" y="128"/>
                  </a:cubicBezTo>
                  <a:cubicBezTo>
                    <a:pt x="47" y="98"/>
                    <a:pt x="47" y="98"/>
                    <a:pt x="47" y="98"/>
                  </a:cubicBezTo>
                  <a:cubicBezTo>
                    <a:pt x="54" y="98"/>
                    <a:pt x="54" y="98"/>
                    <a:pt x="54" y="98"/>
                  </a:cubicBezTo>
                  <a:cubicBezTo>
                    <a:pt x="54" y="126"/>
                    <a:pt x="54" y="126"/>
                    <a:pt x="54" y="126"/>
                  </a:cubicBezTo>
                  <a:cubicBezTo>
                    <a:pt x="54" y="126"/>
                    <a:pt x="54" y="127"/>
                    <a:pt x="55" y="127"/>
                  </a:cubicBezTo>
                  <a:cubicBezTo>
                    <a:pt x="55" y="128"/>
                    <a:pt x="56" y="128"/>
                    <a:pt x="56" y="128"/>
                  </a:cubicBezTo>
                  <a:cubicBezTo>
                    <a:pt x="57" y="128"/>
                    <a:pt x="58" y="128"/>
                    <a:pt x="59" y="127"/>
                  </a:cubicBezTo>
                  <a:cubicBezTo>
                    <a:pt x="59" y="127"/>
                    <a:pt x="60" y="126"/>
                    <a:pt x="61" y="125"/>
                  </a:cubicBezTo>
                  <a:cubicBezTo>
                    <a:pt x="61" y="98"/>
                    <a:pt x="61" y="98"/>
                    <a:pt x="61" y="98"/>
                  </a:cubicBezTo>
                  <a:cubicBezTo>
                    <a:pt x="69" y="98"/>
                    <a:pt x="69" y="98"/>
                    <a:pt x="69" y="98"/>
                  </a:cubicBezTo>
                  <a:cubicBezTo>
                    <a:pt x="69" y="134"/>
                    <a:pt x="69" y="134"/>
                    <a:pt x="69" y="134"/>
                  </a:cubicBezTo>
                  <a:close/>
                  <a:moveTo>
                    <a:pt x="101" y="126"/>
                  </a:moveTo>
                  <a:cubicBezTo>
                    <a:pt x="101" y="128"/>
                    <a:pt x="101" y="130"/>
                    <a:pt x="99" y="131"/>
                  </a:cubicBezTo>
                  <a:cubicBezTo>
                    <a:pt x="98" y="133"/>
                    <a:pt x="96" y="134"/>
                    <a:pt x="94" y="134"/>
                  </a:cubicBezTo>
                  <a:cubicBezTo>
                    <a:pt x="93" y="134"/>
                    <a:pt x="89" y="134"/>
                    <a:pt x="88" y="134"/>
                  </a:cubicBezTo>
                  <a:cubicBezTo>
                    <a:pt x="87" y="133"/>
                    <a:pt x="86" y="132"/>
                    <a:pt x="85" y="131"/>
                  </a:cubicBezTo>
                  <a:cubicBezTo>
                    <a:pt x="85" y="134"/>
                    <a:pt x="85" y="134"/>
                    <a:pt x="85" y="134"/>
                  </a:cubicBezTo>
                  <a:cubicBezTo>
                    <a:pt x="77" y="134"/>
                    <a:pt x="77" y="134"/>
                    <a:pt x="77" y="134"/>
                  </a:cubicBezTo>
                  <a:cubicBezTo>
                    <a:pt x="77" y="84"/>
                    <a:pt x="77" y="84"/>
                    <a:pt x="77" y="84"/>
                  </a:cubicBezTo>
                  <a:cubicBezTo>
                    <a:pt x="85" y="84"/>
                    <a:pt x="85" y="84"/>
                    <a:pt x="85" y="84"/>
                  </a:cubicBezTo>
                  <a:cubicBezTo>
                    <a:pt x="85" y="101"/>
                    <a:pt x="85" y="101"/>
                    <a:pt x="85" y="101"/>
                  </a:cubicBezTo>
                  <a:cubicBezTo>
                    <a:pt x="86" y="100"/>
                    <a:pt x="87" y="99"/>
                    <a:pt x="88" y="98"/>
                  </a:cubicBezTo>
                  <a:cubicBezTo>
                    <a:pt x="89" y="98"/>
                    <a:pt x="92" y="97"/>
                    <a:pt x="94" y="97"/>
                  </a:cubicBezTo>
                  <a:cubicBezTo>
                    <a:pt x="96" y="97"/>
                    <a:pt x="98" y="97"/>
                    <a:pt x="99" y="99"/>
                  </a:cubicBezTo>
                  <a:cubicBezTo>
                    <a:pt x="100" y="100"/>
                    <a:pt x="101" y="103"/>
                    <a:pt x="101" y="106"/>
                  </a:cubicBezTo>
                  <a:cubicBezTo>
                    <a:pt x="101" y="126"/>
                    <a:pt x="101" y="126"/>
                    <a:pt x="101" y="126"/>
                  </a:cubicBezTo>
                  <a:close/>
                  <a:moveTo>
                    <a:pt x="129" y="116"/>
                  </a:moveTo>
                  <a:cubicBezTo>
                    <a:pt x="115" y="116"/>
                    <a:pt x="115" y="116"/>
                    <a:pt x="115" y="116"/>
                  </a:cubicBezTo>
                  <a:cubicBezTo>
                    <a:pt x="115" y="123"/>
                    <a:pt x="115" y="123"/>
                    <a:pt x="115" y="123"/>
                  </a:cubicBezTo>
                  <a:cubicBezTo>
                    <a:pt x="115" y="125"/>
                    <a:pt x="115" y="126"/>
                    <a:pt x="115" y="127"/>
                  </a:cubicBezTo>
                  <a:cubicBezTo>
                    <a:pt x="116" y="128"/>
                    <a:pt x="117" y="128"/>
                    <a:pt x="118" y="128"/>
                  </a:cubicBezTo>
                  <a:cubicBezTo>
                    <a:pt x="119" y="128"/>
                    <a:pt x="120" y="128"/>
                    <a:pt x="121" y="127"/>
                  </a:cubicBezTo>
                  <a:cubicBezTo>
                    <a:pt x="121" y="126"/>
                    <a:pt x="121" y="125"/>
                    <a:pt x="121" y="123"/>
                  </a:cubicBezTo>
                  <a:cubicBezTo>
                    <a:pt x="121" y="121"/>
                    <a:pt x="121" y="121"/>
                    <a:pt x="121" y="121"/>
                  </a:cubicBezTo>
                  <a:cubicBezTo>
                    <a:pt x="129" y="121"/>
                    <a:pt x="129" y="121"/>
                    <a:pt x="129" y="121"/>
                  </a:cubicBezTo>
                  <a:cubicBezTo>
                    <a:pt x="129" y="123"/>
                    <a:pt x="129" y="123"/>
                    <a:pt x="129" y="123"/>
                  </a:cubicBezTo>
                  <a:cubicBezTo>
                    <a:pt x="129" y="127"/>
                    <a:pt x="128" y="130"/>
                    <a:pt x="126" y="132"/>
                  </a:cubicBezTo>
                  <a:cubicBezTo>
                    <a:pt x="124" y="133"/>
                    <a:pt x="122" y="134"/>
                    <a:pt x="118" y="134"/>
                  </a:cubicBezTo>
                  <a:cubicBezTo>
                    <a:pt x="114" y="134"/>
                    <a:pt x="111" y="133"/>
                    <a:pt x="110" y="131"/>
                  </a:cubicBezTo>
                  <a:cubicBezTo>
                    <a:pt x="108" y="129"/>
                    <a:pt x="107" y="127"/>
                    <a:pt x="107" y="123"/>
                  </a:cubicBezTo>
                  <a:cubicBezTo>
                    <a:pt x="107" y="107"/>
                    <a:pt x="107" y="107"/>
                    <a:pt x="107" y="107"/>
                  </a:cubicBezTo>
                  <a:cubicBezTo>
                    <a:pt x="107" y="104"/>
                    <a:pt x="108" y="101"/>
                    <a:pt x="110" y="99"/>
                  </a:cubicBezTo>
                  <a:cubicBezTo>
                    <a:pt x="112" y="97"/>
                    <a:pt x="115" y="96"/>
                    <a:pt x="118" y="96"/>
                  </a:cubicBezTo>
                  <a:cubicBezTo>
                    <a:pt x="122" y="96"/>
                    <a:pt x="125" y="97"/>
                    <a:pt x="126" y="99"/>
                  </a:cubicBezTo>
                  <a:cubicBezTo>
                    <a:pt x="128" y="101"/>
                    <a:pt x="129" y="104"/>
                    <a:pt x="129" y="107"/>
                  </a:cubicBezTo>
                  <a:cubicBezTo>
                    <a:pt x="129" y="116"/>
                    <a:pt x="129" y="116"/>
                    <a:pt x="129" y="116"/>
                  </a:cubicBezTo>
                  <a:close/>
                  <a:moveTo>
                    <a:pt x="118" y="103"/>
                  </a:moveTo>
                  <a:cubicBezTo>
                    <a:pt x="117" y="103"/>
                    <a:pt x="116" y="103"/>
                    <a:pt x="115" y="104"/>
                  </a:cubicBezTo>
                  <a:cubicBezTo>
                    <a:pt x="115" y="104"/>
                    <a:pt x="115" y="105"/>
                    <a:pt x="115" y="107"/>
                  </a:cubicBezTo>
                  <a:cubicBezTo>
                    <a:pt x="115" y="111"/>
                    <a:pt x="115" y="111"/>
                    <a:pt x="115" y="111"/>
                  </a:cubicBezTo>
                  <a:cubicBezTo>
                    <a:pt x="121" y="111"/>
                    <a:pt x="121" y="111"/>
                    <a:pt x="121" y="111"/>
                  </a:cubicBezTo>
                  <a:cubicBezTo>
                    <a:pt x="121" y="107"/>
                    <a:pt x="121" y="107"/>
                    <a:pt x="121" y="107"/>
                  </a:cubicBezTo>
                  <a:cubicBezTo>
                    <a:pt x="121" y="105"/>
                    <a:pt x="121" y="104"/>
                    <a:pt x="121" y="104"/>
                  </a:cubicBezTo>
                  <a:cubicBezTo>
                    <a:pt x="120" y="103"/>
                    <a:pt x="119" y="103"/>
                    <a:pt x="118" y="103"/>
                  </a:cubicBezTo>
                  <a:close/>
                  <a:moveTo>
                    <a:pt x="88" y="103"/>
                  </a:moveTo>
                  <a:cubicBezTo>
                    <a:pt x="87" y="103"/>
                    <a:pt x="87" y="103"/>
                    <a:pt x="86" y="104"/>
                  </a:cubicBezTo>
                  <a:cubicBezTo>
                    <a:pt x="86" y="104"/>
                    <a:pt x="85" y="104"/>
                    <a:pt x="85" y="105"/>
                  </a:cubicBezTo>
                  <a:cubicBezTo>
                    <a:pt x="85" y="127"/>
                    <a:pt x="85" y="127"/>
                    <a:pt x="85" y="127"/>
                  </a:cubicBezTo>
                  <a:cubicBezTo>
                    <a:pt x="85" y="128"/>
                    <a:pt x="86" y="128"/>
                    <a:pt x="86" y="128"/>
                  </a:cubicBezTo>
                  <a:cubicBezTo>
                    <a:pt x="87" y="129"/>
                    <a:pt x="88" y="129"/>
                    <a:pt x="88" y="129"/>
                  </a:cubicBezTo>
                  <a:cubicBezTo>
                    <a:pt x="89" y="129"/>
                    <a:pt x="92" y="129"/>
                    <a:pt x="92" y="128"/>
                  </a:cubicBezTo>
                  <a:cubicBezTo>
                    <a:pt x="93" y="127"/>
                    <a:pt x="93" y="127"/>
                    <a:pt x="93" y="126"/>
                  </a:cubicBezTo>
                  <a:cubicBezTo>
                    <a:pt x="93" y="107"/>
                    <a:pt x="93" y="107"/>
                    <a:pt x="93" y="107"/>
                  </a:cubicBezTo>
                  <a:cubicBezTo>
                    <a:pt x="93" y="106"/>
                    <a:pt x="93" y="105"/>
                    <a:pt x="92" y="104"/>
                  </a:cubicBezTo>
                  <a:cubicBezTo>
                    <a:pt x="92" y="103"/>
                    <a:pt x="89" y="103"/>
                    <a:pt x="88" y="103"/>
                  </a:cubicBezTo>
                  <a:close/>
                  <a:moveTo>
                    <a:pt x="97" y="60"/>
                  </a:moveTo>
                  <a:cubicBezTo>
                    <a:pt x="99" y="60"/>
                    <a:pt x="101" y="60"/>
                    <a:pt x="102" y="59"/>
                  </a:cubicBezTo>
                  <a:cubicBezTo>
                    <a:pt x="104" y="58"/>
                    <a:pt x="106" y="57"/>
                    <a:pt x="107" y="55"/>
                  </a:cubicBezTo>
                  <a:cubicBezTo>
                    <a:pt x="107" y="60"/>
                    <a:pt x="107" y="60"/>
                    <a:pt x="107" y="60"/>
                  </a:cubicBezTo>
                  <a:cubicBezTo>
                    <a:pt x="116" y="60"/>
                    <a:pt x="116" y="60"/>
                    <a:pt x="116" y="60"/>
                  </a:cubicBezTo>
                  <a:cubicBezTo>
                    <a:pt x="116" y="18"/>
                    <a:pt x="116" y="18"/>
                    <a:pt x="116" y="18"/>
                  </a:cubicBezTo>
                  <a:cubicBezTo>
                    <a:pt x="107" y="18"/>
                    <a:pt x="107" y="18"/>
                    <a:pt x="107" y="18"/>
                  </a:cubicBezTo>
                  <a:cubicBezTo>
                    <a:pt x="107" y="50"/>
                    <a:pt x="107" y="50"/>
                    <a:pt x="107" y="50"/>
                  </a:cubicBezTo>
                  <a:cubicBezTo>
                    <a:pt x="106" y="51"/>
                    <a:pt x="106" y="51"/>
                    <a:pt x="105" y="52"/>
                  </a:cubicBezTo>
                  <a:cubicBezTo>
                    <a:pt x="104" y="53"/>
                    <a:pt x="103" y="53"/>
                    <a:pt x="102" y="53"/>
                  </a:cubicBezTo>
                  <a:cubicBezTo>
                    <a:pt x="101" y="53"/>
                    <a:pt x="101" y="53"/>
                    <a:pt x="101" y="52"/>
                  </a:cubicBezTo>
                  <a:cubicBezTo>
                    <a:pt x="100" y="52"/>
                    <a:pt x="100" y="51"/>
                    <a:pt x="100" y="50"/>
                  </a:cubicBezTo>
                  <a:cubicBezTo>
                    <a:pt x="100" y="18"/>
                    <a:pt x="100" y="18"/>
                    <a:pt x="100" y="18"/>
                  </a:cubicBezTo>
                  <a:cubicBezTo>
                    <a:pt x="92" y="18"/>
                    <a:pt x="92" y="18"/>
                    <a:pt x="92" y="18"/>
                  </a:cubicBezTo>
                  <a:cubicBezTo>
                    <a:pt x="92" y="53"/>
                    <a:pt x="92" y="53"/>
                    <a:pt x="92" y="53"/>
                  </a:cubicBezTo>
                  <a:cubicBezTo>
                    <a:pt x="92" y="55"/>
                    <a:pt x="92" y="57"/>
                    <a:pt x="93" y="59"/>
                  </a:cubicBezTo>
                  <a:cubicBezTo>
                    <a:pt x="94" y="60"/>
                    <a:pt x="96" y="60"/>
                    <a:pt x="97" y="60"/>
                  </a:cubicBezTo>
                  <a:close/>
                  <a:moveTo>
                    <a:pt x="73" y="61"/>
                  </a:moveTo>
                  <a:cubicBezTo>
                    <a:pt x="77" y="61"/>
                    <a:pt x="80" y="60"/>
                    <a:pt x="82" y="58"/>
                  </a:cubicBezTo>
                  <a:cubicBezTo>
                    <a:pt x="84" y="56"/>
                    <a:pt x="85" y="53"/>
                    <a:pt x="85" y="49"/>
                  </a:cubicBezTo>
                  <a:cubicBezTo>
                    <a:pt x="85" y="28"/>
                    <a:pt x="85" y="28"/>
                    <a:pt x="85" y="28"/>
                  </a:cubicBezTo>
                  <a:cubicBezTo>
                    <a:pt x="85" y="25"/>
                    <a:pt x="84" y="22"/>
                    <a:pt x="82" y="20"/>
                  </a:cubicBezTo>
                  <a:cubicBezTo>
                    <a:pt x="79" y="18"/>
                    <a:pt x="77" y="17"/>
                    <a:pt x="73" y="17"/>
                  </a:cubicBezTo>
                  <a:cubicBezTo>
                    <a:pt x="69" y="17"/>
                    <a:pt x="66" y="18"/>
                    <a:pt x="64" y="20"/>
                  </a:cubicBezTo>
                  <a:cubicBezTo>
                    <a:pt x="62" y="22"/>
                    <a:pt x="61" y="25"/>
                    <a:pt x="61" y="28"/>
                  </a:cubicBezTo>
                  <a:cubicBezTo>
                    <a:pt x="61" y="49"/>
                    <a:pt x="61" y="49"/>
                    <a:pt x="61" y="49"/>
                  </a:cubicBezTo>
                  <a:cubicBezTo>
                    <a:pt x="61" y="53"/>
                    <a:pt x="62" y="56"/>
                    <a:pt x="64" y="58"/>
                  </a:cubicBezTo>
                  <a:cubicBezTo>
                    <a:pt x="66" y="60"/>
                    <a:pt x="69" y="61"/>
                    <a:pt x="73" y="61"/>
                  </a:cubicBezTo>
                  <a:close/>
                  <a:moveTo>
                    <a:pt x="69" y="27"/>
                  </a:moveTo>
                  <a:cubicBezTo>
                    <a:pt x="69" y="27"/>
                    <a:pt x="70" y="26"/>
                    <a:pt x="70" y="25"/>
                  </a:cubicBezTo>
                  <a:cubicBezTo>
                    <a:pt x="71" y="25"/>
                    <a:pt x="72" y="24"/>
                    <a:pt x="73" y="24"/>
                  </a:cubicBezTo>
                  <a:cubicBezTo>
                    <a:pt x="74" y="24"/>
                    <a:pt x="75" y="25"/>
                    <a:pt x="75" y="25"/>
                  </a:cubicBezTo>
                  <a:cubicBezTo>
                    <a:pt x="76" y="26"/>
                    <a:pt x="76" y="27"/>
                    <a:pt x="76" y="27"/>
                  </a:cubicBezTo>
                  <a:cubicBezTo>
                    <a:pt x="76" y="50"/>
                    <a:pt x="76" y="50"/>
                    <a:pt x="76" y="50"/>
                  </a:cubicBezTo>
                  <a:cubicBezTo>
                    <a:pt x="76" y="51"/>
                    <a:pt x="76" y="52"/>
                    <a:pt x="75" y="53"/>
                  </a:cubicBezTo>
                  <a:cubicBezTo>
                    <a:pt x="75" y="53"/>
                    <a:pt x="74" y="54"/>
                    <a:pt x="73" y="54"/>
                  </a:cubicBezTo>
                  <a:cubicBezTo>
                    <a:pt x="72" y="54"/>
                    <a:pt x="71" y="53"/>
                    <a:pt x="70" y="53"/>
                  </a:cubicBezTo>
                  <a:cubicBezTo>
                    <a:pt x="70" y="52"/>
                    <a:pt x="69" y="51"/>
                    <a:pt x="69" y="50"/>
                  </a:cubicBezTo>
                  <a:cubicBezTo>
                    <a:pt x="69" y="27"/>
                    <a:pt x="69" y="27"/>
                    <a:pt x="69" y="27"/>
                  </a:cubicBezTo>
                  <a:close/>
                  <a:moveTo>
                    <a:pt x="39" y="60"/>
                  </a:moveTo>
                  <a:cubicBezTo>
                    <a:pt x="49" y="60"/>
                    <a:pt x="49" y="60"/>
                    <a:pt x="49" y="60"/>
                  </a:cubicBezTo>
                  <a:cubicBezTo>
                    <a:pt x="49" y="33"/>
                    <a:pt x="49" y="33"/>
                    <a:pt x="49" y="33"/>
                  </a:cubicBezTo>
                  <a:cubicBezTo>
                    <a:pt x="60" y="0"/>
                    <a:pt x="60" y="0"/>
                    <a:pt x="60" y="0"/>
                  </a:cubicBezTo>
                  <a:cubicBezTo>
                    <a:pt x="50" y="0"/>
                    <a:pt x="50" y="0"/>
                    <a:pt x="50" y="0"/>
                  </a:cubicBezTo>
                  <a:cubicBezTo>
                    <a:pt x="44" y="23"/>
                    <a:pt x="44" y="23"/>
                    <a:pt x="44" y="23"/>
                  </a:cubicBezTo>
                  <a:cubicBezTo>
                    <a:pt x="44" y="23"/>
                    <a:pt x="44" y="23"/>
                    <a:pt x="44" y="23"/>
                  </a:cubicBezTo>
                  <a:cubicBezTo>
                    <a:pt x="38" y="0"/>
                    <a:pt x="38" y="0"/>
                    <a:pt x="38" y="0"/>
                  </a:cubicBezTo>
                  <a:cubicBezTo>
                    <a:pt x="28" y="0"/>
                    <a:pt x="28" y="0"/>
                    <a:pt x="28" y="0"/>
                  </a:cubicBezTo>
                  <a:cubicBezTo>
                    <a:pt x="39" y="34"/>
                    <a:pt x="39" y="34"/>
                    <a:pt x="39" y="34"/>
                  </a:cubicBezTo>
                  <a:cubicBezTo>
                    <a:pt x="39" y="60"/>
                    <a:pt x="39" y="60"/>
                    <a:pt x="39"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34"/>
          <p:cNvGrpSpPr>
            <a:grpSpLocks noChangeAspect="1"/>
          </p:cNvGrpSpPr>
          <p:nvPr/>
        </p:nvGrpSpPr>
        <p:grpSpPr bwMode="auto">
          <a:xfrm>
            <a:off x="8872154" y="4333602"/>
            <a:ext cx="515028" cy="515938"/>
            <a:chOff x="6469" y="1151"/>
            <a:chExt cx="566" cy="567"/>
          </a:xfrm>
        </p:grpSpPr>
        <p:sp>
          <p:nvSpPr>
            <p:cNvPr id="19" name="Oval 35"/>
            <p:cNvSpPr>
              <a:spLocks noChangeArrowheads="1"/>
            </p:cNvSpPr>
            <p:nvPr/>
          </p:nvSpPr>
          <p:spPr bwMode="auto">
            <a:xfrm>
              <a:off x="6469" y="1151"/>
              <a:ext cx="566" cy="56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6"/>
            <p:cNvSpPr/>
            <p:nvPr/>
          </p:nvSpPr>
          <p:spPr bwMode="auto">
            <a:xfrm>
              <a:off x="6599" y="1302"/>
              <a:ext cx="306" cy="262"/>
            </a:xfrm>
            <a:custGeom>
              <a:avLst/>
              <a:gdLst>
                <a:gd name="T0" fmla="*/ 109 w 130"/>
                <a:gd name="T1" fmla="*/ 10 h 111"/>
                <a:gd name="T2" fmla="*/ 90 w 130"/>
                <a:gd name="T3" fmla="*/ 1 h 111"/>
                <a:gd name="T4" fmla="*/ 63 w 130"/>
                <a:gd name="T5" fmla="*/ 28 h 111"/>
                <a:gd name="T6" fmla="*/ 64 w 130"/>
                <a:gd name="T7" fmla="*/ 35 h 111"/>
                <a:gd name="T8" fmla="*/ 9 w 130"/>
                <a:gd name="T9" fmla="*/ 4 h 111"/>
                <a:gd name="T10" fmla="*/ 6 w 130"/>
                <a:gd name="T11" fmla="*/ 19 h 111"/>
                <a:gd name="T12" fmla="*/ 18 w 130"/>
                <a:gd name="T13" fmla="*/ 42 h 111"/>
                <a:gd name="T14" fmla="*/ 6 w 130"/>
                <a:gd name="T15" fmla="*/ 39 h 111"/>
                <a:gd name="T16" fmla="*/ 6 w 130"/>
                <a:gd name="T17" fmla="*/ 39 h 111"/>
                <a:gd name="T18" fmla="*/ 27 w 130"/>
                <a:gd name="T19" fmla="*/ 67 h 111"/>
                <a:gd name="T20" fmla="*/ 20 w 130"/>
                <a:gd name="T21" fmla="*/ 68 h 111"/>
                <a:gd name="T22" fmla="*/ 15 w 130"/>
                <a:gd name="T23" fmla="*/ 67 h 111"/>
                <a:gd name="T24" fmla="*/ 40 w 130"/>
                <a:gd name="T25" fmla="*/ 87 h 111"/>
                <a:gd name="T26" fmla="*/ 7 w 130"/>
                <a:gd name="T27" fmla="*/ 99 h 111"/>
                <a:gd name="T28" fmla="*/ 0 w 130"/>
                <a:gd name="T29" fmla="*/ 99 h 111"/>
                <a:gd name="T30" fmla="*/ 41 w 130"/>
                <a:gd name="T31" fmla="*/ 111 h 111"/>
                <a:gd name="T32" fmla="*/ 116 w 130"/>
                <a:gd name="T33" fmla="*/ 32 h 111"/>
                <a:gd name="T34" fmla="*/ 116 w 130"/>
                <a:gd name="T35" fmla="*/ 29 h 111"/>
                <a:gd name="T36" fmla="*/ 130 w 130"/>
                <a:gd name="T37" fmla="*/ 14 h 111"/>
                <a:gd name="T38" fmla="*/ 114 w 130"/>
                <a:gd name="T39" fmla="*/ 18 h 111"/>
                <a:gd name="T40" fmla="*/ 126 w 130"/>
                <a:gd name="T41" fmla="*/ 3 h 111"/>
                <a:gd name="T42" fmla="*/ 109 w 130"/>
                <a:gd name="T43" fmla="*/ 1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111">
                  <a:moveTo>
                    <a:pt x="109" y="10"/>
                  </a:moveTo>
                  <a:cubicBezTo>
                    <a:pt x="104" y="4"/>
                    <a:pt x="97" y="1"/>
                    <a:pt x="90" y="1"/>
                  </a:cubicBezTo>
                  <a:cubicBezTo>
                    <a:pt x="75" y="0"/>
                    <a:pt x="63" y="13"/>
                    <a:pt x="63" y="28"/>
                  </a:cubicBezTo>
                  <a:cubicBezTo>
                    <a:pt x="63" y="30"/>
                    <a:pt x="64" y="33"/>
                    <a:pt x="64" y="35"/>
                  </a:cubicBezTo>
                  <a:cubicBezTo>
                    <a:pt x="42" y="33"/>
                    <a:pt x="22" y="22"/>
                    <a:pt x="9" y="4"/>
                  </a:cubicBezTo>
                  <a:cubicBezTo>
                    <a:pt x="7" y="9"/>
                    <a:pt x="6" y="13"/>
                    <a:pt x="6" y="19"/>
                  </a:cubicBezTo>
                  <a:cubicBezTo>
                    <a:pt x="6" y="28"/>
                    <a:pt x="10" y="37"/>
                    <a:pt x="18" y="42"/>
                  </a:cubicBezTo>
                  <a:cubicBezTo>
                    <a:pt x="13" y="42"/>
                    <a:pt x="9" y="41"/>
                    <a:pt x="6" y="39"/>
                  </a:cubicBezTo>
                  <a:cubicBezTo>
                    <a:pt x="6" y="39"/>
                    <a:pt x="6" y="39"/>
                    <a:pt x="6" y="39"/>
                  </a:cubicBezTo>
                  <a:cubicBezTo>
                    <a:pt x="6" y="53"/>
                    <a:pt x="15" y="64"/>
                    <a:pt x="27" y="67"/>
                  </a:cubicBezTo>
                  <a:cubicBezTo>
                    <a:pt x="25" y="68"/>
                    <a:pt x="22" y="68"/>
                    <a:pt x="20" y="68"/>
                  </a:cubicBezTo>
                  <a:cubicBezTo>
                    <a:pt x="18" y="68"/>
                    <a:pt x="16" y="68"/>
                    <a:pt x="15" y="67"/>
                  </a:cubicBezTo>
                  <a:cubicBezTo>
                    <a:pt x="18" y="79"/>
                    <a:pt x="28" y="87"/>
                    <a:pt x="40" y="87"/>
                  </a:cubicBezTo>
                  <a:cubicBezTo>
                    <a:pt x="31" y="95"/>
                    <a:pt x="19" y="99"/>
                    <a:pt x="7" y="99"/>
                  </a:cubicBezTo>
                  <a:cubicBezTo>
                    <a:pt x="5" y="99"/>
                    <a:pt x="2" y="99"/>
                    <a:pt x="0" y="99"/>
                  </a:cubicBezTo>
                  <a:cubicBezTo>
                    <a:pt x="12" y="107"/>
                    <a:pt x="26" y="111"/>
                    <a:pt x="41" y="111"/>
                  </a:cubicBezTo>
                  <a:cubicBezTo>
                    <a:pt x="90" y="111"/>
                    <a:pt x="116" y="69"/>
                    <a:pt x="116" y="32"/>
                  </a:cubicBezTo>
                  <a:cubicBezTo>
                    <a:pt x="116" y="31"/>
                    <a:pt x="116" y="30"/>
                    <a:pt x="116" y="29"/>
                  </a:cubicBezTo>
                  <a:cubicBezTo>
                    <a:pt x="122" y="25"/>
                    <a:pt x="126" y="20"/>
                    <a:pt x="130" y="14"/>
                  </a:cubicBezTo>
                  <a:cubicBezTo>
                    <a:pt x="125" y="16"/>
                    <a:pt x="120" y="18"/>
                    <a:pt x="114" y="18"/>
                  </a:cubicBezTo>
                  <a:cubicBezTo>
                    <a:pt x="120" y="15"/>
                    <a:pt x="124" y="10"/>
                    <a:pt x="126" y="3"/>
                  </a:cubicBezTo>
                  <a:cubicBezTo>
                    <a:pt x="121" y="6"/>
                    <a:pt x="115" y="9"/>
                    <a:pt x="109"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矩形 20"/>
          <p:cNvSpPr/>
          <p:nvPr/>
        </p:nvSpPr>
        <p:spPr>
          <a:xfrm>
            <a:off x="4635786" y="2821913"/>
            <a:ext cx="1261884" cy="307777"/>
          </a:xfrm>
          <a:prstGeom prst="rect">
            <a:avLst/>
          </a:prstGeom>
        </p:spPr>
        <p:txBody>
          <a:bodyPr wrap="none">
            <a:spAutoFit/>
          </a:bodyPr>
          <a:lstStyle/>
          <a:p>
            <a:r>
              <a:rPr lang="zh-CN" altLang="en-US" sz="1400" b="1" dirty="0"/>
              <a:t>杨老师的需求</a:t>
            </a:r>
          </a:p>
        </p:txBody>
      </p:sp>
      <p:sp>
        <p:nvSpPr>
          <p:cNvPr id="22" name="矩形 21"/>
          <p:cNvSpPr/>
          <p:nvPr/>
        </p:nvSpPr>
        <p:spPr>
          <a:xfrm>
            <a:off x="4149061" y="3066437"/>
            <a:ext cx="2594406" cy="777457"/>
          </a:xfrm>
          <a:prstGeom prst="rect">
            <a:avLst/>
          </a:prstGeom>
        </p:spPr>
        <p:txBody>
          <a:bodyPr wrap="square">
            <a:spAutoFit/>
          </a:bodyPr>
          <a:lstStyle/>
          <a:p>
            <a:pPr lvl="0" algn="just">
              <a:lnSpc>
                <a:spcPct val="130000"/>
              </a:lnSpc>
            </a:pPr>
            <a:r>
              <a:rPr lang="zh-CN" altLang="en-US" dirty="0">
                <a:solidFill>
                  <a:schemeClr val="bg1">
                    <a:lumMod val="50000"/>
                  </a:schemeClr>
                </a:solidFill>
                <a:latin typeface="微软雅黑" panose="020B0503020204020204" charset="-122"/>
                <a:ea typeface="微软雅黑" panose="020B0503020204020204" charset="-122"/>
              </a:rPr>
              <a:t>能否增加“分类”功能，推送不同分类的资讯</a:t>
            </a:r>
          </a:p>
        </p:txBody>
      </p:sp>
      <p:sp>
        <p:nvSpPr>
          <p:cNvPr id="23" name="矩形 22"/>
          <p:cNvSpPr/>
          <p:nvPr/>
        </p:nvSpPr>
        <p:spPr>
          <a:xfrm>
            <a:off x="8327972" y="2821913"/>
            <a:ext cx="1800493" cy="307777"/>
          </a:xfrm>
          <a:prstGeom prst="rect">
            <a:avLst/>
          </a:prstGeom>
        </p:spPr>
        <p:txBody>
          <a:bodyPr wrap="none">
            <a:spAutoFit/>
          </a:bodyPr>
          <a:lstStyle/>
          <a:p>
            <a:r>
              <a:rPr lang="zh-CN" altLang="en-US" sz="1400" b="1" dirty="0"/>
              <a:t>对杨老师需求的完成</a:t>
            </a:r>
          </a:p>
        </p:txBody>
      </p:sp>
      <p:sp>
        <p:nvSpPr>
          <p:cNvPr id="24" name="矩形 23"/>
          <p:cNvSpPr/>
          <p:nvPr/>
        </p:nvSpPr>
        <p:spPr>
          <a:xfrm>
            <a:off x="7841247" y="3066437"/>
            <a:ext cx="2594406" cy="1137556"/>
          </a:xfrm>
          <a:prstGeom prst="rect">
            <a:avLst/>
          </a:prstGeom>
        </p:spPr>
        <p:txBody>
          <a:bodyPr wrap="square">
            <a:spAutoFit/>
          </a:bodyPr>
          <a:lstStyle/>
          <a:p>
            <a:pPr lvl="0" algn="just">
              <a:lnSpc>
                <a:spcPct val="130000"/>
              </a:lnSpc>
            </a:pPr>
            <a:r>
              <a:rPr lang="zh-CN" altLang="en-US" dirty="0">
                <a:solidFill>
                  <a:schemeClr val="bg1">
                    <a:lumMod val="50000"/>
                  </a:schemeClr>
                </a:solidFill>
                <a:latin typeface="微软雅黑" panose="020B0503020204020204" charset="-122"/>
                <a:ea typeface="微软雅黑" panose="020B0503020204020204" charset="-122"/>
              </a:rPr>
              <a:t>在首页顶部增加了分类标签，点击后可查看不同分类的资讯</a:t>
            </a:r>
          </a:p>
        </p:txBody>
      </p:sp>
      <p:sp>
        <p:nvSpPr>
          <p:cNvPr id="25" name="矩形 24"/>
          <p:cNvSpPr/>
          <p:nvPr/>
        </p:nvSpPr>
        <p:spPr>
          <a:xfrm>
            <a:off x="4635786" y="4990242"/>
            <a:ext cx="1261884" cy="307777"/>
          </a:xfrm>
          <a:prstGeom prst="rect">
            <a:avLst/>
          </a:prstGeom>
        </p:spPr>
        <p:txBody>
          <a:bodyPr wrap="none">
            <a:spAutoFit/>
          </a:bodyPr>
          <a:lstStyle/>
          <a:p>
            <a:r>
              <a:rPr lang="zh-CN" altLang="en-US" sz="1400" b="1" dirty="0"/>
              <a:t>周同学的反馈</a:t>
            </a:r>
          </a:p>
        </p:txBody>
      </p:sp>
      <p:sp>
        <p:nvSpPr>
          <p:cNvPr id="26" name="矩形 25"/>
          <p:cNvSpPr/>
          <p:nvPr/>
        </p:nvSpPr>
        <p:spPr>
          <a:xfrm>
            <a:off x="4149061" y="5234766"/>
            <a:ext cx="2594406" cy="777457"/>
          </a:xfrm>
          <a:prstGeom prst="rect">
            <a:avLst/>
          </a:prstGeom>
        </p:spPr>
        <p:txBody>
          <a:bodyPr wrap="square">
            <a:spAutoFit/>
          </a:bodyPr>
          <a:lstStyle/>
          <a:p>
            <a:pPr lvl="0" algn="just">
              <a:lnSpc>
                <a:spcPct val="130000"/>
              </a:lnSpc>
            </a:pPr>
            <a:r>
              <a:rPr lang="zh-CN" altLang="en-US" dirty="0">
                <a:solidFill>
                  <a:schemeClr val="bg1">
                    <a:lumMod val="50000"/>
                  </a:schemeClr>
                </a:solidFill>
                <a:latin typeface="微软雅黑" panose="020B0503020204020204" charset="-122"/>
                <a:ea typeface="微软雅黑" panose="020B0503020204020204" charset="-122"/>
              </a:rPr>
              <a:t>提供的分类可多样一些（已达成）</a:t>
            </a:r>
          </a:p>
        </p:txBody>
      </p:sp>
      <p:sp>
        <p:nvSpPr>
          <p:cNvPr id="27" name="矩形 26"/>
          <p:cNvSpPr/>
          <p:nvPr/>
        </p:nvSpPr>
        <p:spPr>
          <a:xfrm>
            <a:off x="8327972" y="4990242"/>
            <a:ext cx="1261884" cy="307777"/>
          </a:xfrm>
          <a:prstGeom prst="rect">
            <a:avLst/>
          </a:prstGeom>
        </p:spPr>
        <p:txBody>
          <a:bodyPr wrap="none">
            <a:spAutoFit/>
          </a:bodyPr>
          <a:lstStyle/>
          <a:p>
            <a:r>
              <a:rPr lang="zh-CN" altLang="en-US" sz="1400" b="1" dirty="0"/>
              <a:t>郑同学的反馈</a:t>
            </a:r>
          </a:p>
        </p:txBody>
      </p:sp>
      <p:sp>
        <p:nvSpPr>
          <p:cNvPr id="28" name="矩形 27"/>
          <p:cNvSpPr/>
          <p:nvPr/>
        </p:nvSpPr>
        <p:spPr>
          <a:xfrm>
            <a:off x="7841247" y="5234766"/>
            <a:ext cx="2594406" cy="777457"/>
          </a:xfrm>
          <a:prstGeom prst="rect">
            <a:avLst/>
          </a:prstGeom>
        </p:spPr>
        <p:txBody>
          <a:bodyPr wrap="square">
            <a:spAutoFit/>
          </a:bodyPr>
          <a:lstStyle/>
          <a:p>
            <a:pPr lvl="0" algn="just">
              <a:lnSpc>
                <a:spcPct val="130000"/>
              </a:lnSpc>
            </a:pPr>
            <a:r>
              <a:rPr lang="zh-CN" altLang="en-US" dirty="0">
                <a:solidFill>
                  <a:schemeClr val="bg1">
                    <a:lumMod val="50000"/>
                  </a:schemeClr>
                </a:solidFill>
                <a:latin typeface="微软雅黑" panose="020B0503020204020204" charset="-122"/>
                <a:ea typeface="微软雅黑" panose="020B0503020204020204" charset="-122"/>
              </a:rPr>
              <a:t>基本功能较为满意，界面可略作美化（已达成）</a:t>
            </a:r>
            <a:endParaRPr lang="en-US" altLang="zh-CN" dirty="0">
              <a:solidFill>
                <a:schemeClr val="bg1">
                  <a:lumMod val="50000"/>
                </a:schemeClr>
              </a:solidFill>
              <a:latin typeface="微软雅黑" panose="020B0503020204020204" charset="-122"/>
              <a:ea typeface="微软雅黑" panose="020B0503020204020204" charset="-122"/>
            </a:endParaRPr>
          </a:p>
        </p:txBody>
      </p:sp>
      <p:pic>
        <p:nvPicPr>
          <p:cNvPr id="29" name="图片 1">
            <a:extLst>
              <a:ext uri="{FF2B5EF4-FFF2-40B4-BE49-F238E27FC236}">
                <a16:creationId xmlns:a16="http://schemas.microsoft.com/office/drawing/2014/main" xmlns="" id="{4AB4D068-87C7-4A92-807D-3C3AD519E0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2192"/>
          <a:stretch/>
        </p:blipFill>
        <p:spPr bwMode="auto">
          <a:xfrm>
            <a:off x="9505475" y="3843894"/>
            <a:ext cx="2306222" cy="114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箭头连接符 30">
            <a:extLst>
              <a:ext uri="{FF2B5EF4-FFF2-40B4-BE49-F238E27FC236}">
                <a16:creationId xmlns:a16="http://schemas.microsoft.com/office/drawing/2014/main" xmlns="" id="{3B5C39C6-ABD1-49BB-9C0F-45340EAE802E}"/>
              </a:ext>
            </a:extLst>
          </p:cNvPr>
          <p:cNvCxnSpPr>
            <a:cxnSpLocks/>
            <a:endCxn id="29" idx="0"/>
          </p:cNvCxnSpPr>
          <p:nvPr/>
        </p:nvCxnSpPr>
        <p:spPr>
          <a:xfrm>
            <a:off x="10335008" y="3005255"/>
            <a:ext cx="323578" cy="83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xmlns="" id="{A7DB0CFA-3EB8-4446-B5AF-DB2C7114191F}"/>
              </a:ext>
            </a:extLst>
          </p:cNvPr>
          <p:cNvSpPr/>
          <p:nvPr/>
        </p:nvSpPr>
        <p:spPr>
          <a:xfrm>
            <a:off x="9505475" y="4195668"/>
            <a:ext cx="765989" cy="267010"/>
          </a:xfrm>
          <a:prstGeom prst="ellipse">
            <a:avLst/>
          </a:prstGeom>
          <a:no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xmlns="" id="{AD1828D6-4423-4221-BC18-A311D7D3999B}"/>
              </a:ext>
            </a:extLst>
          </p:cNvPr>
          <p:cNvPicPr/>
          <p:nvPr/>
        </p:nvPicPr>
        <p:blipFill rotWithShape="1">
          <a:blip r:embed="rId3"/>
          <a:srcRect t="69070" b="8216"/>
          <a:stretch/>
        </p:blipFill>
        <p:spPr>
          <a:xfrm>
            <a:off x="5307044" y="5679670"/>
            <a:ext cx="2286000" cy="923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88101" y="985272"/>
            <a:ext cx="1107996" cy="369332"/>
          </a:xfrm>
          <a:prstGeom prst="rect">
            <a:avLst/>
          </a:prstGeom>
        </p:spPr>
        <p:txBody>
          <a:bodyPr wrap="none">
            <a:spAutoFit/>
          </a:bodyPr>
          <a:lstStyle/>
          <a:p>
            <a:r>
              <a:rPr lang="zh-CN" altLang="en-US" dirty="0"/>
              <a:t>数据字典</a:t>
            </a:r>
          </a:p>
        </p:txBody>
      </p:sp>
      <p:grpSp>
        <p:nvGrpSpPr>
          <p:cNvPr id="14" name="组合 13"/>
          <p:cNvGrpSpPr/>
          <p:nvPr/>
        </p:nvGrpSpPr>
        <p:grpSpPr>
          <a:xfrm>
            <a:off x="3906021" y="898396"/>
            <a:ext cx="2300757"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aphicFrame>
        <p:nvGraphicFramePr>
          <p:cNvPr id="2" name="表格 1">
            <a:extLst>
              <a:ext uri="{FF2B5EF4-FFF2-40B4-BE49-F238E27FC236}">
                <a16:creationId xmlns:a16="http://schemas.microsoft.com/office/drawing/2014/main" xmlns="" id="{A304A36B-47D9-440D-9D6D-EF72185D4053}"/>
              </a:ext>
            </a:extLst>
          </p:cNvPr>
          <p:cNvGraphicFramePr>
            <a:graphicFrameLocks noGrp="1"/>
          </p:cNvGraphicFramePr>
          <p:nvPr>
            <p:extLst>
              <p:ext uri="{D42A27DB-BD31-4B8C-83A1-F6EECF244321}">
                <p14:modId xmlns:p14="http://schemas.microsoft.com/office/powerpoint/2010/main" val="2471171682"/>
              </p:ext>
            </p:extLst>
          </p:nvPr>
        </p:nvGraphicFramePr>
        <p:xfrm>
          <a:off x="3906021" y="1676477"/>
          <a:ext cx="3078480" cy="2185035"/>
        </p:xfrm>
        <a:graphic>
          <a:graphicData uri="http://schemas.openxmlformats.org/drawingml/2006/table">
            <a:tbl>
              <a:tblPr firstRow="1" firstCol="1" bandRow="1">
                <a:tableStyleId>{5C22544A-7EE6-4342-B048-85BDC9FD1C3A}</a:tableStyleId>
              </a:tblPr>
              <a:tblGrid>
                <a:gridCol w="1580869">
                  <a:extLst>
                    <a:ext uri="{9D8B030D-6E8A-4147-A177-3AD203B41FA5}">
                      <a16:colId xmlns:a16="http://schemas.microsoft.com/office/drawing/2014/main" xmlns="" val="3304205315"/>
                    </a:ext>
                  </a:extLst>
                </a:gridCol>
                <a:gridCol w="1497611">
                  <a:extLst>
                    <a:ext uri="{9D8B030D-6E8A-4147-A177-3AD203B41FA5}">
                      <a16:colId xmlns:a16="http://schemas.microsoft.com/office/drawing/2014/main" xmlns="" val="3686420301"/>
                    </a:ext>
                  </a:extLst>
                </a:gridCol>
              </a:tblGrid>
              <a:tr h="600075">
                <a:tc gridSpan="2">
                  <a:txBody>
                    <a:bodyPr/>
                    <a:lstStyle/>
                    <a:p>
                      <a:pPr algn="just">
                        <a:spcAft>
                          <a:spcPts val="600"/>
                        </a:spcAft>
                      </a:pPr>
                      <a:r>
                        <a:rPr lang="zh-CN" sz="1100">
                          <a:effectLst/>
                        </a:rPr>
                        <a:t>数据结构卡片编号：</a:t>
                      </a:r>
                      <a:r>
                        <a:rPr lang="en-US" sz="1100">
                          <a:effectLst/>
                        </a:rPr>
                        <a:t>1</a:t>
                      </a:r>
                      <a:endParaRPr lang="zh-CN" sz="1100">
                        <a:effectLst/>
                      </a:endParaRPr>
                    </a:p>
                    <a:p>
                      <a:pPr algn="just">
                        <a:spcAft>
                          <a:spcPts val="600"/>
                        </a:spcAft>
                      </a:pPr>
                      <a:r>
                        <a:rPr lang="zh-CN" sz="1100">
                          <a:effectLst/>
                        </a:rPr>
                        <a:t>数据结构名称：资讯内容</a:t>
                      </a:r>
                    </a:p>
                    <a:p>
                      <a:pPr algn="just">
                        <a:spcAft>
                          <a:spcPts val="600"/>
                        </a:spcAft>
                      </a:pPr>
                      <a:r>
                        <a:rPr lang="en-US" sz="1100">
                          <a:effectLst/>
                        </a:rPr>
                        <a:t>别名：原新闻</a:t>
                      </a:r>
                      <a:endParaRPr lang="zh-CN" sz="1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xmlns="" val="1846817752"/>
                  </a:ext>
                </a:extLst>
              </a:tr>
              <a:tr h="1529715">
                <a:tc>
                  <a:txBody>
                    <a:bodyPr/>
                    <a:lstStyle/>
                    <a:p>
                      <a:pPr algn="just">
                        <a:spcAft>
                          <a:spcPts val="600"/>
                        </a:spcAft>
                      </a:pPr>
                      <a:r>
                        <a:rPr lang="zh-CN" sz="1100">
                          <a:effectLst/>
                        </a:rPr>
                        <a:t>说明：调用</a:t>
                      </a:r>
                      <a:r>
                        <a:rPr lang="en-US" sz="1100">
                          <a:effectLst/>
                        </a:rPr>
                        <a:t>API</a:t>
                      </a:r>
                      <a:r>
                        <a:rPr lang="zh-CN" sz="1100">
                          <a:effectLst/>
                        </a:rPr>
                        <a:t>取到的数据。</a:t>
                      </a:r>
                    </a:p>
                    <a:p>
                      <a:pPr algn="just">
                        <a:spcAft>
                          <a:spcPts val="600"/>
                        </a:spcAft>
                      </a:pPr>
                      <a:r>
                        <a:rPr lang="zh-CN" sz="1100">
                          <a:effectLst/>
                        </a:rPr>
                        <a:t>原新闻</a:t>
                      </a:r>
                      <a:r>
                        <a:rPr lang="en-US" sz="1100">
                          <a:effectLst/>
                        </a:rPr>
                        <a:t> = </a:t>
                      </a:r>
                      <a:r>
                        <a:rPr lang="zh-CN" sz="1100">
                          <a:effectLst/>
                        </a:rPr>
                        <a:t>新闻</a:t>
                      </a:r>
                      <a:r>
                        <a:rPr lang="en-US" sz="1100">
                          <a:effectLst/>
                        </a:rPr>
                        <a:t>ID + </a:t>
                      </a:r>
                      <a:r>
                        <a:rPr lang="zh-CN" sz="1100">
                          <a:effectLst/>
                        </a:rPr>
                        <a:t>源地址</a:t>
                      </a:r>
                      <a:r>
                        <a:rPr lang="en-US" sz="1100">
                          <a:effectLst/>
                        </a:rPr>
                        <a:t> + </a:t>
                      </a:r>
                      <a:r>
                        <a:rPr lang="zh-CN" sz="1100">
                          <a:effectLst/>
                        </a:rPr>
                        <a:t>源来源</a:t>
                      </a:r>
                      <a:r>
                        <a:rPr lang="en-US" sz="1100">
                          <a:effectLst/>
                        </a:rPr>
                        <a:t> + </a:t>
                      </a:r>
                      <a:r>
                        <a:rPr lang="zh-CN" sz="1100">
                          <a:effectLst/>
                        </a:rPr>
                        <a:t>新闻时间</a:t>
                      </a:r>
                      <a:r>
                        <a:rPr lang="en-US" sz="1100">
                          <a:effectLst/>
                        </a:rPr>
                        <a:t> + </a:t>
                      </a:r>
                      <a:r>
                        <a:rPr lang="zh-CN" sz="1100">
                          <a:effectLst/>
                        </a:rPr>
                        <a:t>保存时间</a:t>
                      </a:r>
                      <a:endParaRPr lang="zh-CN" sz="1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600"/>
                        </a:spcAft>
                      </a:pPr>
                      <a:r>
                        <a:rPr lang="zh-CN" sz="1100" dirty="0">
                          <a:effectLst/>
                        </a:rPr>
                        <a:t>有关数据流</a:t>
                      </a:r>
                      <a:r>
                        <a:rPr lang="en-US" sz="1100" dirty="0">
                          <a:effectLst/>
                        </a:rPr>
                        <a:t>/</a:t>
                      </a:r>
                      <a:r>
                        <a:rPr lang="zh-CN" sz="1100" dirty="0">
                          <a:effectLst/>
                        </a:rPr>
                        <a:t>数据储存：</a:t>
                      </a:r>
                    </a:p>
                    <a:p>
                      <a:pPr algn="just">
                        <a:spcAft>
                          <a:spcPts val="600"/>
                        </a:spcAft>
                      </a:pPr>
                      <a:r>
                        <a:rPr lang="zh-CN" sz="1100" dirty="0">
                          <a:effectLst/>
                        </a:rPr>
                        <a:t>从</a:t>
                      </a:r>
                      <a:r>
                        <a:rPr lang="zh-CN" altLang="en-US" sz="1100" dirty="0">
                          <a:effectLst/>
                        </a:rPr>
                        <a:t>网上调用的</a:t>
                      </a:r>
                      <a:r>
                        <a:rPr lang="en-US" altLang="zh-CN" sz="1100" dirty="0" err="1">
                          <a:effectLst/>
                        </a:rPr>
                        <a:t>api</a:t>
                      </a:r>
                      <a:r>
                        <a:rPr lang="zh-CN" altLang="en-US" sz="1100" dirty="0">
                          <a:effectLst/>
                        </a:rPr>
                        <a:t>信息</a:t>
                      </a:r>
                      <a:endParaRPr lang="zh-CN" sz="1100" dirty="0">
                        <a:effectLst/>
                      </a:endParaRPr>
                    </a:p>
                    <a:p>
                      <a:pPr algn="just">
                        <a:spcAft>
                          <a:spcPts val="600"/>
                        </a:spcAft>
                      </a:pPr>
                      <a:r>
                        <a:rPr lang="en-US" sz="1100" dirty="0">
                          <a:effectLst/>
                        </a:rPr>
                        <a:t>信息容量：10000条</a:t>
                      </a:r>
                      <a:endParaRPr lang="zh-CN" sz="1100" dirty="0">
                        <a:effectLst/>
                      </a:endParaRPr>
                    </a:p>
                    <a:p>
                      <a:pPr algn="just">
                        <a:spcAft>
                          <a:spcPts val="600"/>
                        </a:spcAft>
                      </a:pPr>
                      <a:r>
                        <a:rPr lang="en-US" sz="1100" dirty="0">
                          <a:effectLst/>
                        </a:rPr>
                        <a:t> </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388005323"/>
                  </a:ext>
                </a:extLst>
              </a:tr>
            </a:tbl>
          </a:graphicData>
        </a:graphic>
      </p:graphicFrame>
      <p:graphicFrame>
        <p:nvGraphicFramePr>
          <p:cNvPr id="3" name="表格 2">
            <a:extLst>
              <a:ext uri="{FF2B5EF4-FFF2-40B4-BE49-F238E27FC236}">
                <a16:creationId xmlns:a16="http://schemas.microsoft.com/office/drawing/2014/main" xmlns="" id="{9D0321A7-B722-4A39-918C-A17C170388A6}"/>
              </a:ext>
            </a:extLst>
          </p:cNvPr>
          <p:cNvGraphicFramePr>
            <a:graphicFrameLocks noGrp="1"/>
          </p:cNvGraphicFramePr>
          <p:nvPr>
            <p:extLst>
              <p:ext uri="{D42A27DB-BD31-4B8C-83A1-F6EECF244321}">
                <p14:modId xmlns:p14="http://schemas.microsoft.com/office/powerpoint/2010/main" val="3200521474"/>
              </p:ext>
            </p:extLst>
          </p:nvPr>
        </p:nvGraphicFramePr>
        <p:xfrm>
          <a:off x="7273328" y="1676476"/>
          <a:ext cx="3078480" cy="2185035"/>
        </p:xfrm>
        <a:graphic>
          <a:graphicData uri="http://schemas.openxmlformats.org/drawingml/2006/table">
            <a:tbl>
              <a:tblPr firstRow="1" firstCol="1" bandRow="1">
                <a:tableStyleId>{5C22544A-7EE6-4342-B048-85BDC9FD1C3A}</a:tableStyleId>
              </a:tblPr>
              <a:tblGrid>
                <a:gridCol w="1580869">
                  <a:extLst>
                    <a:ext uri="{9D8B030D-6E8A-4147-A177-3AD203B41FA5}">
                      <a16:colId xmlns:a16="http://schemas.microsoft.com/office/drawing/2014/main" xmlns="" val="3179915461"/>
                    </a:ext>
                  </a:extLst>
                </a:gridCol>
                <a:gridCol w="1497611">
                  <a:extLst>
                    <a:ext uri="{9D8B030D-6E8A-4147-A177-3AD203B41FA5}">
                      <a16:colId xmlns:a16="http://schemas.microsoft.com/office/drawing/2014/main" xmlns="" val="819447118"/>
                    </a:ext>
                  </a:extLst>
                </a:gridCol>
              </a:tblGrid>
              <a:tr h="600075">
                <a:tc gridSpan="2">
                  <a:txBody>
                    <a:bodyPr/>
                    <a:lstStyle/>
                    <a:p>
                      <a:pPr algn="just">
                        <a:spcAft>
                          <a:spcPts val="600"/>
                        </a:spcAft>
                      </a:pPr>
                      <a:r>
                        <a:rPr lang="zh-CN" sz="1100" dirty="0">
                          <a:effectLst/>
                        </a:rPr>
                        <a:t>数据结构卡片编号：</a:t>
                      </a:r>
                      <a:r>
                        <a:rPr lang="en-US" sz="1100" dirty="0">
                          <a:effectLst/>
                        </a:rPr>
                        <a:t>2</a:t>
                      </a:r>
                      <a:endParaRPr lang="zh-CN" sz="1100" dirty="0">
                        <a:effectLst/>
                      </a:endParaRPr>
                    </a:p>
                    <a:p>
                      <a:pPr algn="just">
                        <a:spcAft>
                          <a:spcPts val="600"/>
                        </a:spcAft>
                      </a:pPr>
                      <a:r>
                        <a:rPr lang="zh-CN" sz="1100" dirty="0">
                          <a:effectLst/>
                        </a:rPr>
                        <a:t>数据结构名称：喜欢的新闻</a:t>
                      </a:r>
                    </a:p>
                    <a:p>
                      <a:pPr algn="just">
                        <a:spcAft>
                          <a:spcPts val="600"/>
                        </a:spcAft>
                      </a:pPr>
                      <a:r>
                        <a:rPr lang="en-US" sz="1100" dirty="0" err="1">
                          <a:effectLst/>
                        </a:rPr>
                        <a:t>别名：我的喜欢表</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xmlns="" val="3519105679"/>
                  </a:ext>
                </a:extLst>
              </a:tr>
              <a:tr h="1529715">
                <a:tc>
                  <a:txBody>
                    <a:bodyPr/>
                    <a:lstStyle/>
                    <a:p>
                      <a:pPr algn="just">
                        <a:spcAft>
                          <a:spcPts val="600"/>
                        </a:spcAft>
                      </a:pPr>
                      <a:r>
                        <a:rPr lang="zh-CN" sz="1100" dirty="0">
                          <a:effectLst/>
                        </a:rPr>
                        <a:t>说明：这是用户点击“喜欢”按钮时产生的数据。</a:t>
                      </a:r>
                    </a:p>
                    <a:p>
                      <a:pPr algn="just">
                        <a:spcAft>
                          <a:spcPts val="600"/>
                        </a:spcAft>
                      </a:pPr>
                      <a:r>
                        <a:rPr lang="zh-CN" sz="1100" dirty="0">
                          <a:effectLst/>
                        </a:rPr>
                        <a:t>喜欢信息 </a:t>
                      </a:r>
                      <a:r>
                        <a:rPr lang="en-US" sz="1100" dirty="0">
                          <a:effectLst/>
                        </a:rPr>
                        <a:t>= </a:t>
                      </a:r>
                      <a:r>
                        <a:rPr lang="zh-CN" sz="1100" dirty="0">
                          <a:effectLst/>
                        </a:rPr>
                        <a:t>喜欢的时间</a:t>
                      </a:r>
                      <a:r>
                        <a:rPr lang="en-US" sz="1100" dirty="0">
                          <a:effectLst/>
                        </a:rPr>
                        <a:t> + </a:t>
                      </a:r>
                      <a:r>
                        <a:rPr lang="zh-CN" sz="1100" dirty="0">
                          <a:effectLst/>
                        </a:rPr>
                        <a:t>用户</a:t>
                      </a:r>
                      <a:r>
                        <a:rPr lang="en-US" sz="1100" dirty="0">
                          <a:effectLst/>
                        </a:rPr>
                        <a:t>id + </a:t>
                      </a:r>
                      <a:r>
                        <a:rPr lang="zh-CN" sz="1100" dirty="0">
                          <a:effectLst/>
                        </a:rPr>
                        <a:t>新闻的</a:t>
                      </a:r>
                      <a:r>
                        <a:rPr lang="en-US" sz="1100" dirty="0">
                          <a:effectLst/>
                        </a:rPr>
                        <a:t>id </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600"/>
                        </a:spcAft>
                      </a:pPr>
                      <a:r>
                        <a:rPr lang="zh-CN" sz="1100" dirty="0">
                          <a:effectLst/>
                        </a:rPr>
                        <a:t>有关数据流</a:t>
                      </a:r>
                      <a:r>
                        <a:rPr lang="en-US" sz="1100" dirty="0">
                          <a:effectLst/>
                        </a:rPr>
                        <a:t>/</a:t>
                      </a:r>
                      <a:r>
                        <a:rPr lang="zh-CN" sz="1100" dirty="0">
                          <a:effectLst/>
                        </a:rPr>
                        <a:t>数据储存：</a:t>
                      </a:r>
                    </a:p>
                    <a:p>
                      <a:pPr algn="just">
                        <a:spcAft>
                          <a:spcPts val="600"/>
                        </a:spcAft>
                      </a:pPr>
                      <a:r>
                        <a:rPr lang="zh-CN" sz="1100" dirty="0">
                          <a:effectLst/>
                        </a:rPr>
                        <a:t>从用户接口到「我的喜欢表」</a:t>
                      </a:r>
                    </a:p>
                    <a:p>
                      <a:pPr algn="just">
                        <a:spcAft>
                          <a:spcPts val="600"/>
                        </a:spcAft>
                      </a:pPr>
                      <a:r>
                        <a:rPr lang="en-US" sz="1100" dirty="0">
                          <a:effectLst/>
                        </a:rPr>
                        <a:t>信息容量：</a:t>
                      </a:r>
                      <a:r>
                        <a:rPr lang="en-US" altLang="zh-CN" sz="1100" dirty="0">
                          <a:effectLst/>
                        </a:rPr>
                        <a:t>10</a:t>
                      </a:r>
                      <a:r>
                        <a:rPr lang="en-US" sz="1100" dirty="0">
                          <a:effectLst/>
                        </a:rPr>
                        <a:t>000条</a:t>
                      </a:r>
                      <a:endParaRPr lang="zh-CN" sz="1100" dirty="0">
                        <a:effectLst/>
                      </a:endParaRPr>
                    </a:p>
                    <a:p>
                      <a:pPr algn="just">
                        <a:spcAft>
                          <a:spcPts val="600"/>
                        </a:spcAft>
                      </a:pPr>
                      <a:r>
                        <a:rPr lang="en-US" sz="1100" dirty="0">
                          <a:effectLst/>
                        </a:rPr>
                        <a:t> </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75413502"/>
                  </a:ext>
                </a:extLst>
              </a:tr>
            </a:tbl>
          </a:graphicData>
        </a:graphic>
      </p:graphicFrame>
      <p:graphicFrame>
        <p:nvGraphicFramePr>
          <p:cNvPr id="4" name="表格 3">
            <a:extLst>
              <a:ext uri="{FF2B5EF4-FFF2-40B4-BE49-F238E27FC236}">
                <a16:creationId xmlns:a16="http://schemas.microsoft.com/office/drawing/2014/main" xmlns="" id="{96BE6B60-9581-43A9-AF7B-5AF18D1B79F5}"/>
              </a:ext>
            </a:extLst>
          </p:cNvPr>
          <p:cNvGraphicFramePr>
            <a:graphicFrameLocks noGrp="1"/>
          </p:cNvGraphicFramePr>
          <p:nvPr>
            <p:extLst>
              <p:ext uri="{D42A27DB-BD31-4B8C-83A1-F6EECF244321}">
                <p14:modId xmlns:p14="http://schemas.microsoft.com/office/powerpoint/2010/main" val="2858090997"/>
              </p:ext>
            </p:extLst>
          </p:nvPr>
        </p:nvGraphicFramePr>
        <p:xfrm>
          <a:off x="3906021" y="4144047"/>
          <a:ext cx="3078480" cy="2185035"/>
        </p:xfrm>
        <a:graphic>
          <a:graphicData uri="http://schemas.openxmlformats.org/drawingml/2006/table">
            <a:tbl>
              <a:tblPr firstRow="1" firstCol="1" bandRow="1">
                <a:tableStyleId>{5C22544A-7EE6-4342-B048-85BDC9FD1C3A}</a:tableStyleId>
              </a:tblPr>
              <a:tblGrid>
                <a:gridCol w="1580869">
                  <a:extLst>
                    <a:ext uri="{9D8B030D-6E8A-4147-A177-3AD203B41FA5}">
                      <a16:colId xmlns:a16="http://schemas.microsoft.com/office/drawing/2014/main" xmlns="" val="3993136935"/>
                    </a:ext>
                  </a:extLst>
                </a:gridCol>
                <a:gridCol w="1497611">
                  <a:extLst>
                    <a:ext uri="{9D8B030D-6E8A-4147-A177-3AD203B41FA5}">
                      <a16:colId xmlns:a16="http://schemas.microsoft.com/office/drawing/2014/main" xmlns="" val="3157906095"/>
                    </a:ext>
                  </a:extLst>
                </a:gridCol>
              </a:tblGrid>
              <a:tr h="600075">
                <a:tc gridSpan="2">
                  <a:txBody>
                    <a:bodyPr/>
                    <a:lstStyle/>
                    <a:p>
                      <a:pPr algn="just">
                        <a:spcAft>
                          <a:spcPts val="600"/>
                        </a:spcAft>
                      </a:pPr>
                      <a:r>
                        <a:rPr lang="zh-CN" sz="1100" dirty="0">
                          <a:effectLst/>
                        </a:rPr>
                        <a:t>数据结构卡片编号：</a:t>
                      </a:r>
                      <a:r>
                        <a:rPr lang="en-US" sz="1100" dirty="0">
                          <a:effectLst/>
                        </a:rPr>
                        <a:t>3</a:t>
                      </a:r>
                      <a:endParaRPr lang="zh-CN" sz="1100" dirty="0">
                        <a:effectLst/>
                      </a:endParaRPr>
                    </a:p>
                    <a:p>
                      <a:pPr algn="just">
                        <a:spcAft>
                          <a:spcPts val="600"/>
                        </a:spcAft>
                      </a:pPr>
                      <a:r>
                        <a:rPr lang="zh-CN" sz="1100" dirty="0">
                          <a:effectLst/>
                        </a:rPr>
                        <a:t>数据结构名称：</a:t>
                      </a:r>
                      <a:r>
                        <a:rPr lang="zh-CN" altLang="en-US" sz="1100" dirty="0">
                          <a:effectLst/>
                        </a:rPr>
                        <a:t>收藏的新闻</a:t>
                      </a:r>
                      <a:endParaRPr lang="zh-CN" sz="1100" dirty="0">
                        <a:effectLst/>
                      </a:endParaRPr>
                    </a:p>
                    <a:p>
                      <a:pPr algn="just">
                        <a:spcAft>
                          <a:spcPts val="600"/>
                        </a:spcAft>
                      </a:pPr>
                      <a:r>
                        <a:rPr lang="en-US" sz="1100" dirty="0" err="1">
                          <a:effectLst/>
                        </a:rPr>
                        <a:t>别名</a:t>
                      </a:r>
                      <a:r>
                        <a:rPr lang="en-US" sz="1100" dirty="0">
                          <a:effectLst/>
                        </a:rPr>
                        <a:t>：</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xmlns="" val="322989376"/>
                  </a:ext>
                </a:extLst>
              </a:tr>
              <a:tr h="1529715">
                <a:tc>
                  <a:txBody>
                    <a:bodyPr/>
                    <a:lstStyle/>
                    <a:p>
                      <a:pPr algn="just">
                        <a:spcAft>
                          <a:spcPts val="600"/>
                        </a:spcAft>
                      </a:pPr>
                      <a:r>
                        <a:rPr lang="zh-CN" sz="1100" dirty="0">
                          <a:effectLst/>
                        </a:rPr>
                        <a:t>说明：这是用户每次浏览新闻时产生的数据</a:t>
                      </a:r>
                    </a:p>
                    <a:p>
                      <a:pPr algn="just">
                        <a:spcAft>
                          <a:spcPts val="600"/>
                        </a:spcAft>
                      </a:pPr>
                      <a:r>
                        <a:rPr lang="zh-CN" altLang="en-US" sz="1100" dirty="0">
                          <a:effectLst/>
                        </a:rPr>
                        <a:t>收藏记录</a:t>
                      </a:r>
                      <a:r>
                        <a:rPr lang="zh-CN" sz="1100" dirty="0">
                          <a:effectLst/>
                        </a:rPr>
                        <a:t> </a:t>
                      </a:r>
                      <a:r>
                        <a:rPr lang="en-US" sz="1100" dirty="0">
                          <a:effectLst/>
                        </a:rPr>
                        <a:t>= </a:t>
                      </a:r>
                      <a:r>
                        <a:rPr lang="zh-CN" sz="1100" dirty="0">
                          <a:effectLst/>
                        </a:rPr>
                        <a:t>用户</a:t>
                      </a:r>
                      <a:r>
                        <a:rPr lang="en-US" sz="1100" dirty="0">
                          <a:effectLst/>
                        </a:rPr>
                        <a:t>id + </a:t>
                      </a:r>
                      <a:r>
                        <a:rPr lang="zh-CN" altLang="en-US" sz="1100" dirty="0">
                          <a:effectLst/>
                        </a:rPr>
                        <a:t>收藏</a:t>
                      </a:r>
                      <a:r>
                        <a:rPr lang="zh-CN" sz="1100" dirty="0">
                          <a:effectLst/>
                        </a:rPr>
                        <a:t>时间 </a:t>
                      </a:r>
                      <a:r>
                        <a:rPr lang="en-US" sz="1100" dirty="0">
                          <a:effectLst/>
                        </a:rPr>
                        <a:t>+ </a:t>
                      </a:r>
                      <a:r>
                        <a:rPr lang="zh-CN" sz="1100" dirty="0">
                          <a:effectLst/>
                        </a:rPr>
                        <a:t>新闻</a:t>
                      </a:r>
                      <a:r>
                        <a:rPr lang="en-US" sz="1100" dirty="0">
                          <a:effectLst/>
                        </a:rPr>
                        <a:t>id + </a:t>
                      </a:r>
                      <a:r>
                        <a:rPr lang="zh-CN" sz="1100" dirty="0">
                          <a:effectLst/>
                        </a:rPr>
                        <a:t>新闻原链接</a:t>
                      </a:r>
                      <a:r>
                        <a:rPr lang="en-US" sz="1100" dirty="0">
                          <a:effectLst/>
                        </a:rPr>
                        <a:t> + </a:t>
                      </a:r>
                      <a:r>
                        <a:rPr lang="zh-CN" sz="1100" dirty="0">
                          <a:effectLst/>
                        </a:rPr>
                        <a:t>新闻正文</a:t>
                      </a:r>
                    </a:p>
                    <a:p>
                      <a:pPr algn="just">
                        <a:spcAft>
                          <a:spcPts val="600"/>
                        </a:spcAft>
                      </a:pPr>
                      <a:r>
                        <a:rPr lang="en-US" sz="1100" dirty="0">
                          <a:effectLst/>
                        </a:rPr>
                        <a:t> </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600"/>
                        </a:spcAft>
                      </a:pPr>
                      <a:r>
                        <a:rPr lang="zh-CN" sz="1100" dirty="0">
                          <a:effectLst/>
                        </a:rPr>
                        <a:t>有关数据流</a:t>
                      </a:r>
                      <a:r>
                        <a:rPr lang="en-US" sz="1100" dirty="0">
                          <a:effectLst/>
                        </a:rPr>
                        <a:t>/</a:t>
                      </a:r>
                      <a:r>
                        <a:rPr lang="zh-CN" sz="1100" dirty="0">
                          <a:effectLst/>
                        </a:rPr>
                        <a:t>数据储存：</a:t>
                      </a:r>
                    </a:p>
                    <a:p>
                      <a:pPr algn="just">
                        <a:spcAft>
                          <a:spcPts val="600"/>
                        </a:spcAft>
                      </a:pPr>
                      <a:r>
                        <a:rPr lang="zh-CN" sz="1100" dirty="0">
                          <a:effectLst/>
                        </a:rPr>
                        <a:t>从用户接口到「我的</a:t>
                      </a:r>
                      <a:r>
                        <a:rPr lang="zh-CN" altLang="en-US" sz="1100" dirty="0">
                          <a:effectLst/>
                        </a:rPr>
                        <a:t>收藏</a:t>
                      </a:r>
                      <a:r>
                        <a:rPr lang="zh-CN" sz="1100" dirty="0">
                          <a:effectLst/>
                        </a:rPr>
                        <a:t>表」</a:t>
                      </a:r>
                    </a:p>
                    <a:p>
                      <a:pPr algn="just">
                        <a:spcAft>
                          <a:spcPts val="600"/>
                        </a:spcAft>
                      </a:pPr>
                      <a:r>
                        <a:rPr lang="en-US" sz="1100" dirty="0">
                          <a:effectLst/>
                        </a:rPr>
                        <a:t>信息容量：10000条</a:t>
                      </a:r>
                      <a:endParaRPr lang="zh-CN" sz="1100" dirty="0">
                        <a:effectLst/>
                      </a:endParaRPr>
                    </a:p>
                    <a:p>
                      <a:pPr algn="just">
                        <a:spcAft>
                          <a:spcPts val="600"/>
                        </a:spcAft>
                      </a:pPr>
                      <a:r>
                        <a:rPr lang="en-US" sz="1100" dirty="0">
                          <a:effectLst/>
                        </a:rPr>
                        <a:t> </a:t>
                      </a:r>
                      <a:endParaRPr lang="zh-CN" sz="1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55671244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88101" y="985272"/>
            <a:ext cx="763351" cy="369332"/>
          </a:xfrm>
          <a:prstGeom prst="rect">
            <a:avLst/>
          </a:prstGeom>
        </p:spPr>
        <p:txBody>
          <a:bodyPr wrap="none">
            <a:spAutoFit/>
          </a:bodyPr>
          <a:lstStyle/>
          <a:p>
            <a:r>
              <a:rPr lang="en-US" altLang="zh-CN" dirty="0"/>
              <a:t>E-R</a:t>
            </a:r>
            <a:r>
              <a:rPr lang="zh-CN" altLang="en-US" dirty="0"/>
              <a:t>图</a:t>
            </a:r>
          </a:p>
        </p:txBody>
      </p:sp>
      <p:grpSp>
        <p:nvGrpSpPr>
          <p:cNvPr id="14" name="组合 13"/>
          <p:cNvGrpSpPr/>
          <p:nvPr/>
        </p:nvGrpSpPr>
        <p:grpSpPr>
          <a:xfrm>
            <a:off x="3906021" y="898396"/>
            <a:ext cx="2300757"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a:extLst>
              <a:ext uri="{FF2B5EF4-FFF2-40B4-BE49-F238E27FC236}">
                <a16:creationId xmlns:a16="http://schemas.microsoft.com/office/drawing/2014/main" xmlns="" id="{2CC90BAE-0B78-4BD9-9885-4A012ECDE2C1}"/>
              </a:ext>
            </a:extLst>
          </p:cNvPr>
          <p:cNvPicPr>
            <a:picLocks noChangeAspect="1"/>
          </p:cNvPicPr>
          <p:nvPr/>
        </p:nvPicPr>
        <p:blipFill>
          <a:blip r:embed="rId2"/>
          <a:stretch>
            <a:fillRect/>
          </a:stretch>
        </p:blipFill>
        <p:spPr>
          <a:xfrm>
            <a:off x="3522863" y="1835318"/>
            <a:ext cx="8058150" cy="3438525"/>
          </a:xfrm>
          <a:prstGeom prst="rect">
            <a:avLst/>
          </a:prstGeom>
        </p:spPr>
      </p:pic>
    </p:spTree>
    <p:extLst>
      <p:ext uri="{BB962C8B-B14F-4D97-AF65-F5344CB8AC3E}">
        <p14:creationId xmlns:p14="http://schemas.microsoft.com/office/powerpoint/2010/main" val="26600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FOUR</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b="1" dirty="0">
                <a:ea typeface="微软雅黑" panose="020B0503020204020204" charset="-122"/>
              </a:rPr>
              <a:t>总体设计</a:t>
            </a:r>
            <a:endParaRPr kumimoji="1" lang="zh-CN" altLang="en-US" sz="6000" b="1" dirty="0">
              <a:ea typeface="微软雅黑" panose="020B0503020204020204" charset="-122"/>
            </a:endParaRP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FIVE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kumimoji="1" lang="zh-CN" altLang="en-US" sz="6000" b="1" dirty="0">
                <a:ea typeface="微软雅黑" panose="020B0503020204020204" charset="-122"/>
              </a:rPr>
              <a:t>详细设计</a:t>
            </a:r>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11666" y="2970613"/>
            <a:ext cx="12778491" cy="91254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1015303" y="1137877"/>
            <a:ext cx="2300757" cy="1589432"/>
            <a:chOff x="1356175" y="1093399"/>
            <a:chExt cx="2300757" cy="1589432"/>
          </a:xfrm>
        </p:grpSpPr>
        <p:sp>
          <p:nvSpPr>
            <p:cNvPr id="58" name="矩形 57"/>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椭圆 58"/>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椭圆 5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椭圆 6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椭圆 6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8" name="组合 67"/>
          <p:cNvGrpSpPr/>
          <p:nvPr/>
        </p:nvGrpSpPr>
        <p:grpSpPr>
          <a:xfrm>
            <a:off x="4911058" y="448672"/>
            <a:ext cx="2300757" cy="2305631"/>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0" name="组合 79"/>
          <p:cNvGrpSpPr/>
          <p:nvPr/>
        </p:nvGrpSpPr>
        <p:grpSpPr>
          <a:xfrm>
            <a:off x="1354137" y="4025149"/>
            <a:ext cx="4476703" cy="2200220"/>
            <a:chOff x="1356175" y="1093399"/>
            <a:chExt cx="2300757" cy="1589432"/>
          </a:xfrm>
        </p:grpSpPr>
        <p:sp>
          <p:nvSpPr>
            <p:cNvPr id="81" name="矩形 80"/>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6" name="组合 85"/>
          <p:cNvGrpSpPr/>
          <p:nvPr/>
        </p:nvGrpSpPr>
        <p:grpSpPr>
          <a:xfrm>
            <a:off x="7581779" y="4106609"/>
            <a:ext cx="2643533" cy="1546255"/>
            <a:chOff x="1356175" y="1093399"/>
            <a:chExt cx="2300757" cy="1589432"/>
          </a:xfrm>
        </p:grpSpPr>
        <p:sp>
          <p:nvSpPr>
            <p:cNvPr id="87" name="矩形 86"/>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椭圆 88"/>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椭圆 89"/>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椭圆 90"/>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2" name="组合 91"/>
          <p:cNvGrpSpPr/>
          <p:nvPr/>
        </p:nvGrpSpPr>
        <p:grpSpPr>
          <a:xfrm>
            <a:off x="8819967" y="1093399"/>
            <a:ext cx="2300757" cy="1589432"/>
            <a:chOff x="1356175" y="1093399"/>
            <a:chExt cx="2300757" cy="1589432"/>
          </a:xfrm>
        </p:grpSpPr>
        <p:sp>
          <p:nvSpPr>
            <p:cNvPr id="93" name="矩形 92"/>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7" name="椭圆 9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9" name="矩形 98"/>
          <p:cNvSpPr/>
          <p:nvPr/>
        </p:nvSpPr>
        <p:spPr>
          <a:xfrm>
            <a:off x="1071276" y="1200043"/>
            <a:ext cx="2188812" cy="1465401"/>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关于该数据库应接受的查询或其他输入和它应产生的输出的设计决策</a:t>
            </a:r>
            <a:r>
              <a:rPr lang="en-US" altLang="zh-CN" sz="1400" dirty="0">
                <a:solidFill>
                  <a:schemeClr val="bg1">
                    <a:lumMod val="50000"/>
                  </a:schemeClr>
                </a:solidFill>
                <a:latin typeface="微软雅黑" panose="020B0503020204020204" charset="-122"/>
                <a:ea typeface="微软雅黑" panose="020B0503020204020204" charset="-122"/>
              </a:rPr>
              <a:t>——</a:t>
            </a:r>
            <a:r>
              <a:rPr lang="zh-CN" altLang="en-US" sz="1400" dirty="0">
                <a:solidFill>
                  <a:schemeClr val="bg1">
                    <a:lumMod val="50000"/>
                  </a:schemeClr>
                </a:solidFill>
                <a:latin typeface="微软雅黑" panose="020B0503020204020204" charset="-122"/>
                <a:ea typeface="微软雅黑" panose="020B0503020204020204" charset="-122"/>
              </a:rPr>
              <a:t>通过</a:t>
            </a:r>
            <a:r>
              <a:rPr lang="en-US" altLang="zh-CN" sz="1400" dirty="0">
                <a:solidFill>
                  <a:schemeClr val="bg1">
                    <a:lumMod val="50000"/>
                  </a:schemeClr>
                </a:solidFill>
                <a:latin typeface="微软雅黑" panose="020B0503020204020204" charset="-122"/>
                <a:ea typeface="微软雅黑" panose="020B0503020204020204" charset="-122"/>
              </a:rPr>
              <a:t>Node.js</a:t>
            </a:r>
            <a:r>
              <a:rPr lang="zh-CN" altLang="en-US" sz="1400" dirty="0">
                <a:solidFill>
                  <a:schemeClr val="bg1">
                    <a:lumMod val="50000"/>
                  </a:schemeClr>
                </a:solidFill>
                <a:latin typeface="微软雅黑" panose="020B0503020204020204" charset="-122"/>
                <a:ea typeface="微软雅黑" panose="020B0503020204020204" charset="-122"/>
              </a:rPr>
              <a:t>结合</a:t>
            </a:r>
            <a:r>
              <a:rPr lang="en-US" altLang="zh-CN" sz="1400" dirty="0">
                <a:solidFill>
                  <a:schemeClr val="bg1">
                    <a:lumMod val="50000"/>
                  </a:schemeClr>
                </a:solidFill>
                <a:latin typeface="微软雅黑" panose="020B0503020204020204" charset="-122"/>
                <a:ea typeface="微软雅黑" panose="020B0503020204020204" charset="-122"/>
              </a:rPr>
              <a:t>HTTP</a:t>
            </a:r>
            <a:r>
              <a:rPr lang="zh-CN" altLang="en-US" sz="1400" dirty="0">
                <a:solidFill>
                  <a:schemeClr val="bg1">
                    <a:lumMod val="50000"/>
                  </a:schemeClr>
                </a:solidFill>
                <a:latin typeface="微软雅黑" panose="020B0503020204020204" charset="-122"/>
                <a:ea typeface="微软雅黑" panose="020B0503020204020204" charset="-122"/>
              </a:rPr>
              <a:t>的</a:t>
            </a:r>
            <a:r>
              <a:rPr lang="en-US" altLang="zh-CN" sz="1400" dirty="0">
                <a:solidFill>
                  <a:schemeClr val="bg1">
                    <a:lumMod val="50000"/>
                  </a:schemeClr>
                </a:solidFill>
                <a:latin typeface="微软雅黑" panose="020B0503020204020204" charset="-122"/>
                <a:ea typeface="微软雅黑" panose="020B0503020204020204" charset="-122"/>
              </a:rPr>
              <a:t>GET</a:t>
            </a:r>
            <a:r>
              <a:rPr lang="zh-CN" altLang="en-US" sz="1400" dirty="0">
                <a:solidFill>
                  <a:schemeClr val="bg1">
                    <a:lumMod val="50000"/>
                  </a:schemeClr>
                </a:solidFill>
                <a:latin typeface="微软雅黑" panose="020B0503020204020204" charset="-122"/>
                <a:ea typeface="微软雅黑" panose="020B0503020204020204" charset="-122"/>
              </a:rPr>
              <a:t>和</a:t>
            </a:r>
            <a:r>
              <a:rPr lang="en-US" altLang="zh-CN" sz="1400" dirty="0">
                <a:solidFill>
                  <a:schemeClr val="bg1">
                    <a:lumMod val="50000"/>
                  </a:schemeClr>
                </a:solidFill>
                <a:latin typeface="微软雅黑" panose="020B0503020204020204" charset="-122"/>
                <a:ea typeface="微软雅黑" panose="020B0503020204020204" charset="-122"/>
              </a:rPr>
              <a:t>POST</a:t>
            </a:r>
            <a:r>
              <a:rPr lang="zh-CN" altLang="en-US" sz="1400" dirty="0">
                <a:solidFill>
                  <a:schemeClr val="bg1">
                    <a:lumMod val="50000"/>
                  </a:schemeClr>
                </a:solidFill>
                <a:latin typeface="微软雅黑" panose="020B0503020204020204" charset="-122"/>
                <a:ea typeface="微软雅黑" panose="020B0503020204020204" charset="-122"/>
              </a:rPr>
              <a:t>，调用接口</a:t>
            </a:r>
          </a:p>
        </p:txBody>
      </p:sp>
      <p:sp>
        <p:nvSpPr>
          <p:cNvPr id="103" name="矩形 102"/>
          <p:cNvSpPr/>
          <p:nvPr/>
        </p:nvSpPr>
        <p:spPr>
          <a:xfrm>
            <a:off x="4959532" y="450307"/>
            <a:ext cx="2188812" cy="2305631"/>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有关响应每次输入或查询的数据库行为的设计决策</a:t>
            </a:r>
            <a:r>
              <a:rPr lang="en-US" altLang="zh-CN" sz="1400" dirty="0">
                <a:solidFill>
                  <a:schemeClr val="bg1">
                    <a:lumMod val="50000"/>
                  </a:schemeClr>
                </a:solidFill>
                <a:latin typeface="微软雅黑" panose="020B0503020204020204" charset="-122"/>
                <a:ea typeface="微软雅黑" panose="020B0503020204020204" charset="-122"/>
              </a:rPr>
              <a:t>——</a:t>
            </a:r>
            <a:r>
              <a:rPr lang="zh-CN" altLang="en-US" sz="1400" dirty="0">
                <a:solidFill>
                  <a:schemeClr val="bg1">
                    <a:lumMod val="50000"/>
                  </a:schemeClr>
                </a:solidFill>
                <a:latin typeface="微软雅黑" panose="020B0503020204020204" charset="-122"/>
                <a:ea typeface="微软雅黑" panose="020B0503020204020204" charset="-122"/>
              </a:rPr>
              <a:t>请求搜索相关</a:t>
            </a:r>
            <a:r>
              <a:rPr lang="en-US" altLang="zh-CN" sz="1400" dirty="0">
                <a:solidFill>
                  <a:schemeClr val="bg1">
                    <a:lumMod val="50000"/>
                  </a:schemeClr>
                </a:solidFill>
                <a:latin typeface="微软雅黑" panose="020B0503020204020204" charset="-122"/>
                <a:ea typeface="微软雅黑" panose="020B0503020204020204" charset="-122"/>
              </a:rPr>
              <a:t>ID</a:t>
            </a:r>
            <a:r>
              <a:rPr lang="zh-CN" altLang="en-US" sz="1400" dirty="0">
                <a:solidFill>
                  <a:schemeClr val="bg1">
                    <a:lumMod val="50000"/>
                  </a:schemeClr>
                </a:solidFill>
                <a:latin typeface="微软雅黑" panose="020B0503020204020204" charset="-122"/>
                <a:ea typeface="微软雅黑" panose="020B0503020204020204" charset="-122"/>
              </a:rPr>
              <a:t>和标签的资讯的集合，将通过数据库语言在数据库中搜索（提前会建立好索引并定期更新），搜索并返回对应的信息。</a:t>
            </a:r>
          </a:p>
        </p:txBody>
      </p:sp>
      <p:sp>
        <p:nvSpPr>
          <p:cNvPr id="105" name="矩形 104"/>
          <p:cNvSpPr/>
          <p:nvPr/>
        </p:nvSpPr>
        <p:spPr>
          <a:xfrm>
            <a:off x="8911804" y="1184656"/>
            <a:ext cx="2188812" cy="1465401"/>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有关数据库</a:t>
            </a:r>
            <a:r>
              <a:rPr lang="en-US" altLang="zh-CN" sz="1400" dirty="0">
                <a:solidFill>
                  <a:schemeClr val="bg1">
                    <a:lumMod val="50000"/>
                  </a:schemeClr>
                </a:solidFill>
                <a:latin typeface="微软雅黑" panose="020B0503020204020204" charset="-122"/>
                <a:ea typeface="微软雅黑" panose="020B0503020204020204" charset="-122"/>
              </a:rPr>
              <a:t>/</a:t>
            </a:r>
            <a:r>
              <a:rPr lang="zh-CN" altLang="en-US" sz="1400" dirty="0">
                <a:solidFill>
                  <a:schemeClr val="bg1">
                    <a:lumMod val="50000"/>
                  </a:schemeClr>
                </a:solidFill>
                <a:latin typeface="微软雅黑" panose="020B0503020204020204" charset="-122"/>
                <a:ea typeface="微软雅黑" panose="020B0503020204020204" charset="-122"/>
              </a:rPr>
              <a:t>数据文件如何呈现给用户的设计决策</a:t>
            </a:r>
            <a:r>
              <a:rPr lang="en-US" altLang="zh-CN" sz="1400" dirty="0">
                <a:solidFill>
                  <a:schemeClr val="bg1">
                    <a:lumMod val="50000"/>
                  </a:schemeClr>
                </a:solidFill>
                <a:latin typeface="微软雅黑" panose="020B0503020204020204" charset="-122"/>
                <a:ea typeface="微软雅黑" panose="020B0503020204020204" charset="-122"/>
              </a:rPr>
              <a:t>——</a:t>
            </a:r>
            <a:r>
              <a:rPr lang="zh-CN" altLang="en-US" sz="1400" dirty="0">
                <a:solidFill>
                  <a:schemeClr val="bg1">
                    <a:lumMod val="50000"/>
                  </a:schemeClr>
                </a:solidFill>
                <a:latin typeface="微软雅黑" panose="020B0503020204020204" charset="-122"/>
                <a:ea typeface="微软雅黑" panose="020B0503020204020204" charset="-122"/>
              </a:rPr>
              <a:t>通过前端的设计以一个整洁的布局将资讯展示给用户</a:t>
            </a:r>
          </a:p>
        </p:txBody>
      </p:sp>
      <p:sp>
        <p:nvSpPr>
          <p:cNvPr id="107" name="矩形 106"/>
          <p:cNvSpPr/>
          <p:nvPr/>
        </p:nvSpPr>
        <p:spPr>
          <a:xfrm>
            <a:off x="1448246" y="4119039"/>
            <a:ext cx="4204638" cy="2025555"/>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有关数据库要提供的可用性、保密性、私密性和运行连续性的层次与类型的设计决策</a:t>
            </a:r>
            <a:r>
              <a:rPr lang="en-US" altLang="zh-CN" sz="1400" dirty="0">
                <a:solidFill>
                  <a:schemeClr val="bg1">
                    <a:lumMod val="50000"/>
                  </a:schemeClr>
                </a:solidFill>
                <a:latin typeface="微软雅黑" panose="020B0503020204020204" charset="-122"/>
                <a:ea typeface="微软雅黑" panose="020B0503020204020204" charset="-122"/>
              </a:rPr>
              <a:t>——</a:t>
            </a:r>
            <a:r>
              <a:rPr lang="zh-CN" altLang="zh-CN" sz="1400" dirty="0">
                <a:solidFill>
                  <a:schemeClr val="bg1">
                    <a:lumMod val="50000"/>
                  </a:schemeClr>
                </a:solidFill>
                <a:latin typeface="微软雅黑" panose="020B0503020204020204" charset="-122"/>
                <a:ea typeface="微软雅黑" panose="020B0503020204020204" charset="-122"/>
              </a:rPr>
              <a:t>数据库的登录信息只有组内开发人员知道，并且使用前需在小组内申明理由并获得全员同意。同时给服务器增加一些安全的保障（购买额外的服务），同时每天给服务器的数据库记录进行备份，选择的阿里云的主机运行较为稳定且广受好评</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109" name="矩形 108"/>
          <p:cNvSpPr/>
          <p:nvPr/>
        </p:nvSpPr>
        <p:spPr>
          <a:xfrm>
            <a:off x="7641187" y="4154159"/>
            <a:ext cx="2524718" cy="1465401"/>
          </a:xfrm>
          <a:prstGeom prst="rect">
            <a:avLst/>
          </a:prstGeom>
        </p:spPr>
        <p:txBody>
          <a:bodyPr wrap="square">
            <a:spAutoFit/>
          </a:bodyPr>
          <a:lstStyle/>
          <a:p>
            <a:pPr lvl="0">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有关备份与恢复的设计决策，包括数据与处理分布策略、备份与恢复期间所允许的动作、对例如音像等新技术或非标准技术的特殊考虑</a:t>
            </a:r>
          </a:p>
        </p:txBody>
      </p:sp>
      <p:sp>
        <p:nvSpPr>
          <p:cNvPr id="100" name="矩形 99">
            <a:extLst>
              <a:ext uri="{FF2B5EF4-FFF2-40B4-BE49-F238E27FC236}">
                <a16:creationId xmlns:a16="http://schemas.microsoft.com/office/drawing/2014/main" xmlns="" id="{56EF1798-FFFC-4DB0-9B1C-EA3F5A49CEB4}"/>
              </a:ext>
            </a:extLst>
          </p:cNvPr>
          <p:cNvSpPr/>
          <p:nvPr/>
        </p:nvSpPr>
        <p:spPr>
          <a:xfrm>
            <a:off x="374102" y="260282"/>
            <a:ext cx="2043573" cy="523220"/>
          </a:xfrm>
          <a:prstGeom prst="rect">
            <a:avLst/>
          </a:prstGeom>
        </p:spPr>
        <p:txBody>
          <a:bodyPr wrap="none">
            <a:spAutoFit/>
          </a:bodyPr>
          <a:lstStyle/>
          <a:p>
            <a:r>
              <a:rPr lang="zh-CN" altLang="en-US" sz="2800" dirty="0"/>
              <a:t>数据库设计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SIX</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kumimoji="1" lang="zh-CN" altLang="en-US" sz="6000" b="1" dirty="0">
                <a:ea typeface="微软雅黑" panose="020B0503020204020204" charset="-122"/>
              </a:rPr>
              <a:t>实现</a:t>
            </a:r>
          </a:p>
        </p:txBody>
      </p:sp>
      <p:sp>
        <p:nvSpPr>
          <p:cNvPr id="4" name="矩形 3"/>
          <p:cNvSpPr/>
          <p:nvPr/>
        </p:nvSpPr>
        <p:spPr>
          <a:xfrm>
            <a:off x="4889817" y="4139690"/>
            <a:ext cx="2412366"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876094" y="375895"/>
            <a:ext cx="3057247" cy="523220"/>
          </a:xfrm>
          <a:prstGeom prst="rect">
            <a:avLst/>
          </a:prstGeom>
        </p:spPr>
        <p:txBody>
          <a:bodyPr wrap="none">
            <a:spAutoFit/>
          </a:bodyPr>
          <a:lstStyle/>
          <a:p>
            <a:r>
              <a:rPr lang="zh-CN" altLang="en-US" sz="2800" dirty="0"/>
              <a:t>代码规范（案例）</a:t>
            </a:r>
            <a:endParaRPr lang="en-US" altLang="zh-CN" sz="2800" dirty="0"/>
          </a:p>
        </p:txBody>
      </p:sp>
      <p:sp>
        <p:nvSpPr>
          <p:cNvPr id="102" name="矩形 101"/>
          <p:cNvSpPr/>
          <p:nvPr/>
        </p:nvSpPr>
        <p:spPr>
          <a:xfrm>
            <a:off x="3601256" y="1551364"/>
            <a:ext cx="4548445" cy="4266168"/>
          </a:xfrm>
          <a:prstGeom prst="rect">
            <a:avLst/>
          </a:prstGeom>
        </p:spPr>
        <p:txBody>
          <a:bodyPr wrap="square">
            <a:spAutoFit/>
          </a:bodyPr>
          <a:lstStyle/>
          <a:p>
            <a:pPr>
              <a:lnSpc>
                <a:spcPct val="130000"/>
              </a:lnSpc>
            </a:pPr>
            <a:r>
              <a:rPr lang="zh-CN" altLang="en-US" sz="1400" b="1" dirty="0">
                <a:solidFill>
                  <a:schemeClr val="bg1">
                    <a:lumMod val="50000"/>
                  </a:schemeClr>
                </a:solidFill>
                <a:latin typeface="微软雅黑" panose="020B0503020204020204" charset="-122"/>
                <a:ea typeface="微软雅黑" panose="020B0503020204020204" charset="-122"/>
              </a:rPr>
              <a:t>例表：</a:t>
            </a:r>
            <a:endParaRPr lang="en-US" altLang="zh-CN" sz="1400" b="1" dirty="0">
              <a:solidFill>
                <a:schemeClr val="bg1">
                  <a:lumMod val="50000"/>
                </a:schemeClr>
              </a:solidFill>
              <a:latin typeface="微软雅黑" panose="020B0503020204020204" charset="-122"/>
              <a:ea typeface="微软雅黑" panose="020B0503020204020204" charset="-122"/>
            </a:endParaRP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bool(BOOL)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b</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bIsParent</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byte(BYTE)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by</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byFlag</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short(int)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n</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nStepCount</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long(LONG)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l</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lSum</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char(CHAR)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c</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cCount</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float(FLOAT)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f</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fAvg</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double(DOUBLE)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d</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dDeta</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void(VOID)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v</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vVariant</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unsigned     int</a:t>
            </a:r>
            <a:r>
              <a:rPr lang="zh-CN" altLang="en-US" sz="1400" dirty="0">
                <a:solidFill>
                  <a:schemeClr val="bg1">
                    <a:lumMod val="50000"/>
                  </a:schemeClr>
                </a:solidFill>
                <a:latin typeface="微软雅黑" panose="020B0503020204020204" charset="-122"/>
                <a:ea typeface="微软雅黑" panose="020B0503020204020204" charset="-122"/>
              </a:rPr>
              <a:t>（</a:t>
            </a:r>
            <a:r>
              <a:rPr lang="en-US" altLang="zh-CN" sz="1400" dirty="0">
                <a:solidFill>
                  <a:schemeClr val="bg1">
                    <a:lumMod val="50000"/>
                  </a:schemeClr>
                </a:solidFill>
                <a:latin typeface="微软雅黑" panose="020B0503020204020204" charset="-122"/>
                <a:ea typeface="微软雅黑" panose="020B0503020204020204" charset="-122"/>
              </a:rPr>
              <a:t>WORD</a:t>
            </a:r>
            <a:r>
              <a:rPr lang="zh-CN" altLang="en-US" sz="1400" dirty="0">
                <a:solidFill>
                  <a:schemeClr val="bg1">
                    <a:lumMod val="50000"/>
                  </a:schemeClr>
                </a:solidFill>
                <a:latin typeface="微软雅黑" panose="020B0503020204020204" charset="-122"/>
                <a:ea typeface="微软雅黑" panose="020B0503020204020204" charset="-122"/>
              </a:rPr>
              <a:t>）     用</a:t>
            </a:r>
            <a:r>
              <a:rPr lang="en-US" altLang="zh-CN" sz="1400" dirty="0">
                <a:solidFill>
                  <a:schemeClr val="bg1">
                    <a:lumMod val="50000"/>
                  </a:schemeClr>
                </a:solidFill>
                <a:latin typeface="微软雅黑" panose="020B0503020204020204" charset="-122"/>
                <a:ea typeface="微软雅黑" panose="020B0503020204020204" charset="-122"/>
              </a:rPr>
              <a:t>w</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wCount</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unsigned     long(DWORD)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err="1">
                <a:solidFill>
                  <a:schemeClr val="bg1">
                    <a:lumMod val="50000"/>
                  </a:schemeClr>
                </a:solidFill>
                <a:latin typeface="微软雅黑" panose="020B0503020204020204" charset="-122"/>
                <a:ea typeface="微软雅黑" panose="020B0503020204020204" charset="-122"/>
              </a:rPr>
              <a:t>dw</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dwBroad</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HANDLE</a:t>
            </a:r>
            <a:r>
              <a:rPr lang="zh-CN" altLang="en-US" sz="1400" dirty="0">
                <a:solidFill>
                  <a:schemeClr val="bg1">
                    <a:lumMod val="50000"/>
                  </a:schemeClr>
                </a:solidFill>
                <a:latin typeface="微软雅黑" panose="020B0503020204020204" charset="-122"/>
                <a:ea typeface="微软雅黑" panose="020B0503020204020204" charset="-122"/>
              </a:rPr>
              <a:t>（</a:t>
            </a:r>
            <a:r>
              <a:rPr lang="en-US" altLang="zh-CN" sz="1400" dirty="0">
                <a:solidFill>
                  <a:schemeClr val="bg1">
                    <a:lumMod val="50000"/>
                  </a:schemeClr>
                </a:solidFill>
                <a:latin typeface="微软雅黑" panose="020B0503020204020204" charset="-122"/>
                <a:ea typeface="微软雅黑" panose="020B0503020204020204" charset="-122"/>
              </a:rPr>
              <a:t>HINSTANCE</a:t>
            </a:r>
            <a:r>
              <a:rPr lang="zh-CN" altLang="en-US" sz="1400" dirty="0">
                <a:solidFill>
                  <a:schemeClr val="bg1">
                    <a:lumMod val="50000"/>
                  </a:schemeClr>
                </a:solidFill>
                <a:latin typeface="微软雅黑" panose="020B0503020204020204" charset="-122"/>
                <a:ea typeface="微软雅黑" panose="020B0503020204020204" charset="-122"/>
              </a:rPr>
              <a:t>）     用</a:t>
            </a:r>
            <a:r>
              <a:rPr lang="en-US" altLang="zh-CN" sz="1400" dirty="0">
                <a:solidFill>
                  <a:schemeClr val="bg1">
                    <a:lumMod val="50000"/>
                  </a:schemeClr>
                </a:solidFill>
                <a:latin typeface="微软雅黑" panose="020B0503020204020204" charset="-122"/>
                <a:ea typeface="微软雅黑" panose="020B0503020204020204" charset="-122"/>
              </a:rPr>
              <a:t>h</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hHandle</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DWORD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err="1">
                <a:solidFill>
                  <a:schemeClr val="bg1">
                    <a:lumMod val="50000"/>
                  </a:schemeClr>
                </a:solidFill>
                <a:latin typeface="微软雅黑" panose="020B0503020204020204" charset="-122"/>
                <a:ea typeface="微软雅黑" panose="020B0503020204020204" charset="-122"/>
              </a:rPr>
              <a:t>dw</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dwWord</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en-US" altLang="zh-CN" sz="1400" dirty="0">
                <a:solidFill>
                  <a:schemeClr val="bg1">
                    <a:lumMod val="50000"/>
                  </a:schemeClr>
                </a:solidFill>
                <a:latin typeface="微软雅黑" panose="020B0503020204020204" charset="-122"/>
                <a:ea typeface="微软雅黑" panose="020B0503020204020204" charset="-122"/>
              </a:rPr>
              <a:t>LPCSTR(LPCTSTR)     </a:t>
            </a: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str</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strString</a:t>
            </a:r>
            <a:r>
              <a:rPr lang="en-US" altLang="zh-CN" sz="1400" dirty="0">
                <a:solidFill>
                  <a:schemeClr val="bg1">
                    <a:lumMod val="50000"/>
                  </a:schemeClr>
                </a:solidFill>
                <a:latin typeface="微软雅黑" panose="020B0503020204020204" charset="-122"/>
                <a:ea typeface="微软雅黑" panose="020B0503020204020204" charset="-122"/>
              </a:rPr>
              <a:t>     </a:t>
            </a:r>
          </a:p>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用</a:t>
            </a:r>
            <a:r>
              <a:rPr lang="en-US" altLang="zh-CN" sz="1400" dirty="0">
                <a:solidFill>
                  <a:schemeClr val="bg1">
                    <a:lumMod val="50000"/>
                  </a:schemeClr>
                </a:solidFill>
                <a:latin typeface="微软雅黑" panose="020B0503020204020204" charset="-122"/>
                <a:ea typeface="微软雅黑" panose="020B0503020204020204" charset="-122"/>
              </a:rPr>
              <a:t>0</a:t>
            </a:r>
            <a:r>
              <a:rPr lang="zh-CN" altLang="en-US" sz="1400" dirty="0">
                <a:solidFill>
                  <a:schemeClr val="bg1">
                    <a:lumMod val="50000"/>
                  </a:schemeClr>
                </a:solidFill>
                <a:latin typeface="微软雅黑" panose="020B0503020204020204" charset="-122"/>
                <a:ea typeface="微软雅黑" panose="020B0503020204020204" charset="-122"/>
              </a:rPr>
              <a:t>结尾的字符串     用</a:t>
            </a:r>
            <a:r>
              <a:rPr lang="en-US" altLang="zh-CN" sz="1400" dirty="0" err="1">
                <a:solidFill>
                  <a:schemeClr val="bg1">
                    <a:lumMod val="50000"/>
                  </a:schemeClr>
                </a:solidFill>
                <a:latin typeface="微软雅黑" panose="020B0503020204020204" charset="-122"/>
                <a:ea typeface="微软雅黑" panose="020B0503020204020204" charset="-122"/>
              </a:rPr>
              <a:t>sz</a:t>
            </a:r>
            <a:r>
              <a:rPr lang="zh-CN" altLang="en-US" sz="1400" dirty="0">
                <a:solidFill>
                  <a:schemeClr val="bg1">
                    <a:lumMod val="50000"/>
                  </a:schemeClr>
                </a:solidFill>
                <a:latin typeface="微软雅黑" panose="020B0503020204020204" charset="-122"/>
                <a:ea typeface="微软雅黑" panose="020B0503020204020204" charset="-122"/>
              </a:rPr>
              <a:t>开头     </a:t>
            </a:r>
            <a:r>
              <a:rPr lang="en-US" altLang="zh-CN" sz="1400" dirty="0" err="1">
                <a:solidFill>
                  <a:schemeClr val="bg1">
                    <a:lumMod val="50000"/>
                  </a:schemeClr>
                </a:solidFill>
                <a:latin typeface="微软雅黑" panose="020B0503020204020204" charset="-122"/>
                <a:ea typeface="微软雅黑" panose="020B0503020204020204" charset="-122"/>
              </a:rPr>
              <a:t>szFileName</a:t>
            </a:r>
            <a:r>
              <a:rPr lang="en-US" altLang="zh-CN" sz="1400" dirty="0">
                <a:solidFill>
                  <a:schemeClr val="bg1">
                    <a:lumMod val="50000"/>
                  </a:schemeClr>
                </a:solidFill>
                <a:latin typeface="微软雅黑" panose="020B0503020204020204" charset="-122"/>
                <a:ea typeface="微软雅黑" panose="020B0503020204020204" charset="-122"/>
              </a:rPr>
              <a:t> </a:t>
            </a:r>
          </a:p>
        </p:txBody>
      </p:sp>
      <p:pic>
        <p:nvPicPr>
          <p:cNvPr id="2" name="图片 1">
            <a:extLst>
              <a:ext uri="{FF2B5EF4-FFF2-40B4-BE49-F238E27FC236}">
                <a16:creationId xmlns:a16="http://schemas.microsoft.com/office/drawing/2014/main" xmlns="" id="{2E28875D-1522-4F9C-B438-2C92097CAFB1}"/>
              </a:ext>
            </a:extLst>
          </p:cNvPr>
          <p:cNvPicPr>
            <a:picLocks noChangeAspect="1"/>
          </p:cNvPicPr>
          <p:nvPr/>
        </p:nvPicPr>
        <p:blipFill>
          <a:blip r:embed="rId2"/>
          <a:stretch>
            <a:fillRect/>
          </a:stretch>
        </p:blipFill>
        <p:spPr>
          <a:xfrm>
            <a:off x="7111843" y="301932"/>
            <a:ext cx="4700519" cy="3127068"/>
          </a:xfrm>
          <a:prstGeom prst="rect">
            <a:avLst/>
          </a:prstGeom>
        </p:spPr>
      </p:pic>
    </p:spTree>
    <p:extLst>
      <p:ext uri="{BB962C8B-B14F-4D97-AF65-F5344CB8AC3E}">
        <p14:creationId xmlns:p14="http://schemas.microsoft.com/office/powerpoint/2010/main" val="1234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74532" y="328325"/>
            <a:ext cx="2513317" cy="369332"/>
          </a:xfrm>
          <a:prstGeom prst="rect">
            <a:avLst/>
          </a:prstGeom>
        </p:spPr>
        <p:txBody>
          <a:bodyPr wrap="none">
            <a:spAutoFit/>
          </a:bodyPr>
          <a:lstStyle/>
          <a:p>
            <a:r>
              <a:rPr lang="zh-CN" altLang="en-US" dirty="0"/>
              <a:t>用户手册（部分截图）</a:t>
            </a:r>
          </a:p>
        </p:txBody>
      </p:sp>
      <p:grpSp>
        <p:nvGrpSpPr>
          <p:cNvPr id="14" name="组合 13"/>
          <p:cNvGrpSpPr/>
          <p:nvPr/>
        </p:nvGrpSpPr>
        <p:grpSpPr>
          <a:xfrm>
            <a:off x="4092452" y="241449"/>
            <a:ext cx="2485901"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a:extLst>
              <a:ext uri="{FF2B5EF4-FFF2-40B4-BE49-F238E27FC236}">
                <a16:creationId xmlns:a16="http://schemas.microsoft.com/office/drawing/2014/main" xmlns="" id="{90156211-0900-4706-BB34-561CC0DF24F9}"/>
              </a:ext>
            </a:extLst>
          </p:cNvPr>
          <p:cNvPicPr>
            <a:picLocks noChangeAspect="1"/>
          </p:cNvPicPr>
          <p:nvPr/>
        </p:nvPicPr>
        <p:blipFill>
          <a:blip r:embed="rId2"/>
          <a:stretch>
            <a:fillRect/>
          </a:stretch>
        </p:blipFill>
        <p:spPr>
          <a:xfrm>
            <a:off x="4092452" y="897529"/>
            <a:ext cx="7518776" cy="2662417"/>
          </a:xfrm>
          <a:prstGeom prst="rect">
            <a:avLst/>
          </a:prstGeom>
        </p:spPr>
      </p:pic>
      <p:pic>
        <p:nvPicPr>
          <p:cNvPr id="3" name="图片 2">
            <a:extLst>
              <a:ext uri="{FF2B5EF4-FFF2-40B4-BE49-F238E27FC236}">
                <a16:creationId xmlns:a16="http://schemas.microsoft.com/office/drawing/2014/main" xmlns="" id="{9E99F0E6-1E98-4DD8-A4ED-40E91C26F8EB}"/>
              </a:ext>
            </a:extLst>
          </p:cNvPr>
          <p:cNvPicPr>
            <a:picLocks noChangeAspect="1"/>
          </p:cNvPicPr>
          <p:nvPr/>
        </p:nvPicPr>
        <p:blipFill>
          <a:blip r:embed="rId3"/>
          <a:stretch>
            <a:fillRect/>
          </a:stretch>
        </p:blipFill>
        <p:spPr>
          <a:xfrm>
            <a:off x="4092452" y="3706130"/>
            <a:ext cx="7518776" cy="2642738"/>
          </a:xfrm>
          <a:prstGeom prst="rect">
            <a:avLst/>
          </a:prstGeom>
        </p:spPr>
      </p:pic>
    </p:spTree>
    <p:extLst>
      <p:ext uri="{BB962C8B-B14F-4D97-AF65-F5344CB8AC3E}">
        <p14:creationId xmlns:p14="http://schemas.microsoft.com/office/powerpoint/2010/main" val="385226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4" y="1459039"/>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16" name="文本框 15"/>
          <p:cNvSpPr txBox="1"/>
          <p:nvPr/>
        </p:nvSpPr>
        <p:spPr>
          <a:xfrm>
            <a:off x="726712" y="3744008"/>
            <a:ext cx="1461198"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2485256" y="3744008"/>
            <a:ext cx="1587032"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4309062" y="3744008"/>
            <a:ext cx="1712161"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6343140" y="3744008"/>
            <a:ext cx="1405108"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8262732" y="3744008"/>
            <a:ext cx="1214679"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1" name="文本框 20"/>
          <p:cNvSpPr txBox="1"/>
          <p:nvPr/>
        </p:nvSpPr>
        <p:spPr>
          <a:xfrm>
            <a:off x="10125106" y="3744008"/>
            <a:ext cx="1221273"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22" name="文本框 21"/>
          <p:cNvSpPr txBox="1"/>
          <p:nvPr/>
        </p:nvSpPr>
        <p:spPr>
          <a:xfrm>
            <a:off x="442999" y="3279251"/>
            <a:ext cx="2028623"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项目介绍</a:t>
            </a:r>
          </a:p>
        </p:txBody>
      </p:sp>
      <p:sp>
        <p:nvSpPr>
          <p:cNvPr id="23" name="文本框 22"/>
          <p:cNvSpPr txBox="1"/>
          <p:nvPr/>
        </p:nvSpPr>
        <p:spPr>
          <a:xfrm>
            <a:off x="2380859" y="3279251"/>
            <a:ext cx="2002064" cy="597087"/>
          </a:xfrm>
          <a:prstGeom prst="rect">
            <a:avLst/>
          </a:prstGeom>
          <a:noFill/>
        </p:spPr>
        <p:txBody>
          <a:bodyPr wrap="square" rtlCol="0">
            <a:spAutoFit/>
          </a:bodyPr>
          <a:lstStyle/>
          <a:p>
            <a:pPr algn="ctr" defTabSz="608965">
              <a:lnSpc>
                <a:spcPct val="130000"/>
              </a:lnSpc>
            </a:pPr>
            <a:r>
              <a:rPr lang="zh-CN" altLang="en-US" sz="2800" b="1" dirty="0">
                <a:ea typeface="微软雅黑" panose="020B0503020204020204" charset="-122"/>
              </a:rPr>
              <a:t>可行性分析</a:t>
            </a:r>
          </a:p>
        </p:txBody>
      </p:sp>
      <p:sp>
        <p:nvSpPr>
          <p:cNvPr id="24" name="文本框 23"/>
          <p:cNvSpPr txBox="1"/>
          <p:nvPr/>
        </p:nvSpPr>
        <p:spPr>
          <a:xfrm>
            <a:off x="4284703" y="3279251"/>
            <a:ext cx="1751798" cy="597087"/>
          </a:xfrm>
          <a:prstGeom prst="rect">
            <a:avLst/>
          </a:prstGeom>
          <a:noFill/>
        </p:spPr>
        <p:txBody>
          <a:bodyPr wrap="square" rtlCol="0">
            <a:spAutoFit/>
          </a:bodyPr>
          <a:lstStyle/>
          <a:p>
            <a:pPr algn="ctr" defTabSz="608965">
              <a:lnSpc>
                <a:spcPct val="130000"/>
              </a:lnSpc>
            </a:pPr>
            <a:r>
              <a:rPr lang="zh-CN" altLang="en-US" sz="2800" b="1" dirty="0">
                <a:ea typeface="微软雅黑" panose="020B0503020204020204" charset="-122"/>
              </a:rPr>
              <a:t>需求分析</a:t>
            </a:r>
          </a:p>
        </p:txBody>
      </p:sp>
      <p:sp>
        <p:nvSpPr>
          <p:cNvPr id="25" name="文本框 24"/>
          <p:cNvSpPr txBox="1"/>
          <p:nvPr/>
        </p:nvSpPr>
        <p:spPr>
          <a:xfrm>
            <a:off x="6131799" y="3279251"/>
            <a:ext cx="1751798" cy="597087"/>
          </a:xfrm>
          <a:prstGeom prst="rect">
            <a:avLst/>
          </a:prstGeom>
          <a:noFill/>
        </p:spPr>
        <p:txBody>
          <a:bodyPr wrap="square" rtlCol="0">
            <a:spAutoFit/>
          </a:bodyPr>
          <a:lstStyle/>
          <a:p>
            <a:pPr algn="ctr" defTabSz="608965">
              <a:lnSpc>
                <a:spcPct val="130000"/>
              </a:lnSpc>
            </a:pPr>
            <a:r>
              <a:rPr lang="zh-CN" altLang="en-US" sz="2800" b="1" dirty="0">
                <a:ea typeface="微软雅黑" panose="020B0503020204020204" charset="-122"/>
              </a:rPr>
              <a:t>总体设计</a:t>
            </a:r>
          </a:p>
        </p:txBody>
      </p:sp>
      <p:sp>
        <p:nvSpPr>
          <p:cNvPr id="26" name="文本框 25"/>
          <p:cNvSpPr txBox="1"/>
          <p:nvPr/>
        </p:nvSpPr>
        <p:spPr>
          <a:xfrm>
            <a:off x="7994173" y="3279251"/>
            <a:ext cx="1751798" cy="1157240"/>
          </a:xfrm>
          <a:prstGeom prst="rect">
            <a:avLst/>
          </a:prstGeom>
          <a:noFill/>
        </p:spPr>
        <p:txBody>
          <a:bodyPr wrap="square" rtlCol="0">
            <a:spAutoFit/>
          </a:bodyPr>
          <a:lstStyle/>
          <a:p>
            <a:pPr algn="ctr" defTabSz="608965">
              <a:lnSpc>
                <a:spcPct val="130000"/>
              </a:lnSpc>
            </a:pPr>
            <a:r>
              <a:rPr lang="zh-CN" altLang="en-US" sz="2800" b="1" dirty="0">
                <a:ea typeface="微软雅黑" panose="020B0503020204020204" charset="-122"/>
              </a:rPr>
              <a:t>详细设计</a:t>
            </a:r>
            <a:endParaRPr kumimoji="1" lang="zh-CN" altLang="en-US" sz="2800" b="1" dirty="0">
              <a:ea typeface="微软雅黑" panose="020B0503020204020204" charset="-122"/>
            </a:endParaRPr>
          </a:p>
          <a:p>
            <a:pPr algn="ctr" defTabSz="608965">
              <a:lnSpc>
                <a:spcPct val="130000"/>
              </a:lnSpc>
            </a:pPr>
            <a:endParaRPr kumimoji="1" lang="zh-CN" altLang="en-US" sz="2800" b="1" dirty="0">
              <a:latin typeface="+mj-lt"/>
              <a:ea typeface="微软雅黑" panose="020B0503020204020204" charset="-122"/>
            </a:endParaRPr>
          </a:p>
        </p:txBody>
      </p:sp>
      <p:sp>
        <p:nvSpPr>
          <p:cNvPr id="27" name="文本框 26"/>
          <p:cNvSpPr txBox="1"/>
          <p:nvPr/>
        </p:nvSpPr>
        <p:spPr>
          <a:xfrm>
            <a:off x="9856547" y="3251551"/>
            <a:ext cx="1751798" cy="597087"/>
          </a:xfrm>
          <a:prstGeom prst="rect">
            <a:avLst/>
          </a:prstGeom>
          <a:noFill/>
        </p:spPr>
        <p:txBody>
          <a:bodyPr wrap="square" rtlCol="0">
            <a:spAutoFit/>
          </a:bodyPr>
          <a:lstStyle/>
          <a:p>
            <a:pPr algn="ctr" defTabSz="608965">
              <a:lnSpc>
                <a:spcPct val="130000"/>
              </a:lnSpc>
            </a:pPr>
            <a:r>
              <a:rPr kumimoji="1" lang="zh-CN" altLang="en-US" sz="2800" b="1" dirty="0">
                <a:ea typeface="微软雅黑" panose="020B0503020204020204" charset="-122"/>
              </a:rPr>
              <a:t>实现</a:t>
            </a:r>
          </a:p>
        </p:txBody>
      </p:sp>
      <p:sp>
        <p:nvSpPr>
          <p:cNvPr id="30" name="矩形 29"/>
          <p:cNvSpPr/>
          <p:nvPr/>
        </p:nvSpPr>
        <p:spPr>
          <a:xfrm>
            <a:off x="661823" y="4219292"/>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2522373" y="4219292"/>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4382923" y="4219292"/>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6245297" y="4219292"/>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8107671" y="4219292"/>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9970045" y="4219292"/>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74532" y="328325"/>
            <a:ext cx="2094035" cy="369332"/>
          </a:xfrm>
          <a:prstGeom prst="rect">
            <a:avLst/>
          </a:prstGeom>
        </p:spPr>
        <p:txBody>
          <a:bodyPr wrap="none">
            <a:spAutoFit/>
          </a:bodyPr>
          <a:lstStyle/>
          <a:p>
            <a:r>
              <a:rPr lang="en-US" altLang="zh-CN" dirty="0" err="1"/>
              <a:t>GitKarken</a:t>
            </a:r>
            <a:r>
              <a:rPr lang="zh-CN" altLang="en-US" dirty="0"/>
              <a:t>部分截图</a:t>
            </a:r>
          </a:p>
        </p:txBody>
      </p:sp>
      <p:grpSp>
        <p:nvGrpSpPr>
          <p:cNvPr id="14" name="组合 13"/>
          <p:cNvGrpSpPr/>
          <p:nvPr/>
        </p:nvGrpSpPr>
        <p:grpSpPr>
          <a:xfrm>
            <a:off x="4092452" y="241449"/>
            <a:ext cx="2290593"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a:extLst>
              <a:ext uri="{FF2B5EF4-FFF2-40B4-BE49-F238E27FC236}">
                <a16:creationId xmlns:a16="http://schemas.microsoft.com/office/drawing/2014/main" xmlns="" id="{6D1AC32D-2CB7-415D-A567-EC8E4CDB33CD}"/>
              </a:ext>
            </a:extLst>
          </p:cNvPr>
          <p:cNvPicPr>
            <a:picLocks noChangeAspect="1"/>
          </p:cNvPicPr>
          <p:nvPr/>
        </p:nvPicPr>
        <p:blipFill rotWithShape="1">
          <a:blip r:embed="rId2"/>
          <a:srcRect l="23300" t="10173" r="27010" b="6536"/>
          <a:stretch/>
        </p:blipFill>
        <p:spPr>
          <a:xfrm>
            <a:off x="5521911" y="899437"/>
            <a:ext cx="6058137" cy="5712020"/>
          </a:xfrm>
          <a:prstGeom prst="rect">
            <a:avLst/>
          </a:prstGeom>
        </p:spPr>
      </p:pic>
    </p:spTree>
    <p:extLst>
      <p:ext uri="{BB962C8B-B14F-4D97-AF65-F5344CB8AC3E}">
        <p14:creationId xmlns:p14="http://schemas.microsoft.com/office/powerpoint/2010/main" val="215983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74532" y="328325"/>
            <a:ext cx="1107996" cy="369332"/>
          </a:xfrm>
          <a:prstGeom prst="rect">
            <a:avLst/>
          </a:prstGeom>
        </p:spPr>
        <p:txBody>
          <a:bodyPr wrap="none">
            <a:spAutoFit/>
          </a:bodyPr>
          <a:lstStyle/>
          <a:p>
            <a:r>
              <a:rPr lang="zh-CN" altLang="en-US" dirty="0"/>
              <a:t>程序清单</a:t>
            </a:r>
          </a:p>
        </p:txBody>
      </p:sp>
      <p:grpSp>
        <p:nvGrpSpPr>
          <p:cNvPr id="14" name="组合 13"/>
          <p:cNvGrpSpPr/>
          <p:nvPr/>
        </p:nvGrpSpPr>
        <p:grpSpPr>
          <a:xfrm>
            <a:off x="4092452" y="241449"/>
            <a:ext cx="1855587"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aphicFrame>
        <p:nvGraphicFramePr>
          <p:cNvPr id="4" name="表格 3">
            <a:extLst>
              <a:ext uri="{FF2B5EF4-FFF2-40B4-BE49-F238E27FC236}">
                <a16:creationId xmlns:a16="http://schemas.microsoft.com/office/drawing/2014/main" xmlns="" id="{26924419-1A23-4E23-9073-D46EAB89327C}"/>
              </a:ext>
            </a:extLst>
          </p:cNvPr>
          <p:cNvGraphicFramePr>
            <a:graphicFrameLocks noGrp="1"/>
          </p:cNvGraphicFramePr>
          <p:nvPr>
            <p:extLst>
              <p:ext uri="{D42A27DB-BD31-4B8C-83A1-F6EECF244321}">
                <p14:modId xmlns:p14="http://schemas.microsoft.com/office/powerpoint/2010/main" val="2550308039"/>
              </p:ext>
            </p:extLst>
          </p:nvPr>
        </p:nvGraphicFramePr>
        <p:xfrm>
          <a:off x="6436039" y="684580"/>
          <a:ext cx="5267960" cy="2400300"/>
        </p:xfrm>
        <a:graphic>
          <a:graphicData uri="http://schemas.openxmlformats.org/drawingml/2006/table">
            <a:tbl>
              <a:tblPr firstRow="1" firstCol="1" bandRow="1">
                <a:tableStyleId>{5C22544A-7EE6-4342-B048-85BDC9FD1C3A}</a:tableStyleId>
              </a:tblPr>
              <a:tblGrid>
                <a:gridCol w="1052830">
                  <a:extLst>
                    <a:ext uri="{9D8B030D-6E8A-4147-A177-3AD203B41FA5}">
                      <a16:colId xmlns:a16="http://schemas.microsoft.com/office/drawing/2014/main" xmlns="" val="1735536926"/>
                    </a:ext>
                  </a:extLst>
                </a:gridCol>
                <a:gridCol w="3161030">
                  <a:extLst>
                    <a:ext uri="{9D8B030D-6E8A-4147-A177-3AD203B41FA5}">
                      <a16:colId xmlns:a16="http://schemas.microsoft.com/office/drawing/2014/main" xmlns="" val="1568967758"/>
                    </a:ext>
                  </a:extLst>
                </a:gridCol>
                <a:gridCol w="1054100">
                  <a:extLst>
                    <a:ext uri="{9D8B030D-6E8A-4147-A177-3AD203B41FA5}">
                      <a16:colId xmlns:a16="http://schemas.microsoft.com/office/drawing/2014/main" xmlns="" val="2284874974"/>
                    </a:ext>
                  </a:extLst>
                </a:gridCol>
              </a:tblGrid>
              <a:tr h="0">
                <a:tc gridSpan="3">
                  <a:txBody>
                    <a:bodyPr/>
                    <a:lstStyle/>
                    <a:p>
                      <a:pPr algn="just">
                        <a:spcAft>
                          <a:spcPts val="0"/>
                        </a:spcAft>
                      </a:pPr>
                      <a:r>
                        <a:rPr lang="zh-CN" sz="1050" kern="100">
                          <a:effectLst/>
                        </a:rPr>
                        <a:t>文件夹：</a:t>
                      </a:r>
                      <a:r>
                        <a:rPr lang="en-US" sz="1050" kern="100">
                          <a:effectLst/>
                        </a:rPr>
                        <a:t>API</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060185588"/>
                  </a:ext>
                </a:extLst>
              </a:tr>
              <a:tr h="0">
                <a:tc gridSpan="3">
                  <a:txBody>
                    <a:bodyPr/>
                    <a:lstStyle/>
                    <a:p>
                      <a:pPr algn="just">
                        <a:spcAft>
                          <a:spcPts val="0"/>
                        </a:spcAft>
                      </a:pPr>
                      <a:r>
                        <a:rPr lang="zh-CN" sz="1050" kern="100">
                          <a:effectLst/>
                        </a:rPr>
                        <a:t>详细内容：</a:t>
                      </a:r>
                    </a:p>
                    <a:p>
                      <a:pPr marL="342900" lvl="0" indent="-342900" algn="just">
                        <a:spcAft>
                          <a:spcPts val="0"/>
                        </a:spcAft>
                        <a:buFont typeface="+mj-lt"/>
                        <a:buAutoNum type="arabicPeriod"/>
                      </a:pPr>
                      <a:r>
                        <a:rPr lang="en-US" sz="1050" kern="100">
                          <a:effectLst/>
                        </a:rPr>
                        <a:t>admin-api.js</a:t>
                      </a:r>
                      <a:endParaRPr lang="zh-CN" sz="1050" kern="100">
                        <a:effectLst/>
                      </a:endParaRPr>
                    </a:p>
                    <a:p>
                      <a:pPr marL="342900" lvl="0" indent="-342900" algn="just">
                        <a:spcAft>
                          <a:spcPts val="0"/>
                        </a:spcAft>
                        <a:buFont typeface="+mj-lt"/>
                        <a:buAutoNum type="arabicPeriod"/>
                      </a:pPr>
                      <a:r>
                        <a:rPr lang="en-US" sz="1050" kern="100">
                          <a:effectLst/>
                        </a:rPr>
                        <a:t>general.js</a:t>
                      </a:r>
                      <a:endParaRPr lang="zh-CN" sz="1050" kern="100">
                        <a:effectLst/>
                      </a:endParaRPr>
                    </a:p>
                    <a:p>
                      <a:pPr marL="342900" lvl="0" indent="-342900" algn="just">
                        <a:spcAft>
                          <a:spcPts val="0"/>
                        </a:spcAft>
                        <a:buFont typeface="+mj-lt"/>
                        <a:buAutoNum type="arabicPeriod"/>
                      </a:pPr>
                      <a:r>
                        <a:rPr lang="en-US" sz="1050" kern="100">
                          <a:effectLst/>
                        </a:rPr>
                        <a:t>home-api.js</a:t>
                      </a:r>
                      <a:endParaRPr lang="zh-CN" sz="1050" kern="100">
                        <a:effectLst/>
                      </a:endParaRPr>
                    </a:p>
                    <a:p>
                      <a:pPr marL="342900" lvl="0" indent="-342900" algn="just">
                        <a:spcAft>
                          <a:spcPts val="0"/>
                        </a:spcAft>
                        <a:buFont typeface="+mj-lt"/>
                        <a:buAutoNum type="arabicPeriod"/>
                      </a:pPr>
                      <a:r>
                        <a:rPr lang="en-US" sz="1050" kern="100">
                          <a:effectLst/>
                        </a:rPr>
                        <a:t>index-api.js</a:t>
                      </a:r>
                      <a:endParaRPr lang="zh-CN" sz="1050" kern="100">
                        <a:effectLst/>
                      </a:endParaRPr>
                    </a:p>
                    <a:p>
                      <a:pPr marL="342900" lvl="0" indent="-342900" algn="just">
                        <a:spcAft>
                          <a:spcPts val="0"/>
                        </a:spcAft>
                        <a:buFont typeface="+mj-lt"/>
                        <a:buAutoNum type="arabicPeriod"/>
                      </a:pPr>
                      <a:r>
                        <a:rPr lang="en-US" sz="1050" kern="100">
                          <a:effectLst/>
                        </a:rPr>
                        <a:t>user-api.js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3388690650"/>
                  </a:ext>
                </a:extLst>
              </a:tr>
              <a:tr h="0">
                <a:tc>
                  <a:txBody>
                    <a:bodyPr/>
                    <a:lstStyle/>
                    <a:p>
                      <a:pPr algn="ctr">
                        <a:spcAft>
                          <a:spcPts val="0"/>
                        </a:spcAft>
                      </a:pPr>
                      <a:r>
                        <a:rPr lang="zh-CN" sz="1050" kern="100">
                          <a:effectLst/>
                        </a:rPr>
                        <a:t>数据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主要内容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329556175"/>
                  </a:ext>
                </a:extLst>
              </a:tr>
              <a:tr h="0">
                <a:tc>
                  <a:txBody>
                    <a:bodyPr/>
                    <a:lstStyle/>
                    <a:p>
                      <a:pPr algn="just">
                        <a:spcAft>
                          <a:spcPts val="0"/>
                        </a:spcAft>
                      </a:pPr>
                      <a:r>
                        <a:rPr lang="en-US" sz="1050" kern="100">
                          <a:effectLst/>
                        </a:rPr>
                        <a:t>admin-api.js</a:t>
                      </a:r>
                      <a:endParaRPr lang="zh-CN" sz="1050" kern="100">
                        <a:effectLst/>
                      </a:endParaRPr>
                    </a:p>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用来制作管理员的内容</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242414442"/>
                  </a:ext>
                </a:extLst>
              </a:tr>
              <a:tr h="0">
                <a:tc>
                  <a:txBody>
                    <a:bodyPr/>
                    <a:lstStyle/>
                    <a:p>
                      <a:pPr algn="just">
                        <a:spcAft>
                          <a:spcPts val="0"/>
                        </a:spcAft>
                      </a:pPr>
                      <a:r>
                        <a:rPr lang="en-US" sz="1050" kern="100">
                          <a:effectLst/>
                        </a:rPr>
                        <a:t>home-api</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显示主页及其功能函数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44898311"/>
                  </a:ext>
                </a:extLst>
              </a:tr>
              <a:tr h="0">
                <a:tc>
                  <a:txBody>
                    <a:bodyPr/>
                    <a:lstStyle/>
                    <a:p>
                      <a:pPr algn="just">
                        <a:spcAft>
                          <a:spcPts val="0"/>
                        </a:spcAft>
                      </a:pPr>
                      <a:r>
                        <a:rPr lang="en-US" sz="1050" kern="100">
                          <a:effectLst/>
                        </a:rPr>
                        <a:t>index-api.js</a:t>
                      </a:r>
                      <a:endParaRPr lang="zh-CN" sz="1050" kern="100">
                        <a:effectLst/>
                      </a:endParaRPr>
                    </a:p>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详细咨询的页面以及功能函数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120533880"/>
                  </a:ext>
                </a:extLst>
              </a:tr>
              <a:tr h="0">
                <a:tc>
                  <a:txBody>
                    <a:bodyPr/>
                    <a:lstStyle/>
                    <a:p>
                      <a:pPr algn="just">
                        <a:spcAft>
                          <a:spcPts val="0"/>
                        </a:spcAft>
                      </a:pPr>
                      <a:r>
                        <a:rPr lang="en-US" sz="1050" kern="100">
                          <a:effectLst/>
                        </a:rPr>
                        <a:t>user-api.js</a:t>
                      </a:r>
                      <a:endParaRPr lang="zh-CN" sz="1050" kern="100">
                        <a:effectLst/>
                      </a:endParaRPr>
                    </a:p>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用户信息及其功能函数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768986005"/>
                  </a:ext>
                </a:extLst>
              </a:tr>
            </a:tbl>
          </a:graphicData>
        </a:graphic>
      </p:graphicFrame>
      <p:graphicFrame>
        <p:nvGraphicFramePr>
          <p:cNvPr id="5" name="表格 4">
            <a:extLst>
              <a:ext uri="{FF2B5EF4-FFF2-40B4-BE49-F238E27FC236}">
                <a16:creationId xmlns:a16="http://schemas.microsoft.com/office/drawing/2014/main" xmlns="" id="{AA13AE69-4527-440A-AC42-BAF3408AD459}"/>
              </a:ext>
            </a:extLst>
          </p:cNvPr>
          <p:cNvGraphicFramePr>
            <a:graphicFrameLocks noGrp="1"/>
          </p:cNvGraphicFramePr>
          <p:nvPr>
            <p:extLst>
              <p:ext uri="{D42A27DB-BD31-4B8C-83A1-F6EECF244321}">
                <p14:modId xmlns:p14="http://schemas.microsoft.com/office/powerpoint/2010/main" val="3535969728"/>
              </p:ext>
            </p:extLst>
          </p:nvPr>
        </p:nvGraphicFramePr>
        <p:xfrm>
          <a:off x="6436039" y="3254238"/>
          <a:ext cx="5267960" cy="1920240"/>
        </p:xfrm>
        <a:graphic>
          <a:graphicData uri="http://schemas.openxmlformats.org/drawingml/2006/table">
            <a:tbl>
              <a:tblPr firstRow="1" firstCol="1" bandRow="1">
                <a:tableStyleId>{5C22544A-7EE6-4342-B048-85BDC9FD1C3A}</a:tableStyleId>
              </a:tblPr>
              <a:tblGrid>
                <a:gridCol w="1052830">
                  <a:extLst>
                    <a:ext uri="{9D8B030D-6E8A-4147-A177-3AD203B41FA5}">
                      <a16:colId xmlns:a16="http://schemas.microsoft.com/office/drawing/2014/main" xmlns="" val="384505143"/>
                    </a:ext>
                  </a:extLst>
                </a:gridCol>
                <a:gridCol w="3161030">
                  <a:extLst>
                    <a:ext uri="{9D8B030D-6E8A-4147-A177-3AD203B41FA5}">
                      <a16:colId xmlns:a16="http://schemas.microsoft.com/office/drawing/2014/main" xmlns="" val="1894628293"/>
                    </a:ext>
                  </a:extLst>
                </a:gridCol>
                <a:gridCol w="1054100">
                  <a:extLst>
                    <a:ext uri="{9D8B030D-6E8A-4147-A177-3AD203B41FA5}">
                      <a16:colId xmlns:a16="http://schemas.microsoft.com/office/drawing/2014/main" xmlns="" val="993076790"/>
                    </a:ext>
                  </a:extLst>
                </a:gridCol>
              </a:tblGrid>
              <a:tr h="0">
                <a:tc gridSpan="3">
                  <a:txBody>
                    <a:bodyPr/>
                    <a:lstStyle/>
                    <a:p>
                      <a:pPr algn="just">
                        <a:spcAft>
                          <a:spcPts val="0"/>
                        </a:spcAft>
                      </a:pPr>
                      <a:r>
                        <a:rPr lang="zh-CN" sz="1050" kern="100">
                          <a:effectLst/>
                        </a:rPr>
                        <a:t>文件夹：主文件夹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205942056"/>
                  </a:ext>
                </a:extLst>
              </a:tr>
              <a:tr h="0">
                <a:tc gridSpan="3">
                  <a:txBody>
                    <a:bodyPr/>
                    <a:lstStyle/>
                    <a:p>
                      <a:pPr algn="just">
                        <a:spcAft>
                          <a:spcPts val="0"/>
                        </a:spcAft>
                      </a:pPr>
                      <a:r>
                        <a:rPr lang="zh-CN" sz="1050" kern="100" dirty="0">
                          <a:effectLst/>
                        </a:rPr>
                        <a:t>详细内容：</a:t>
                      </a:r>
                    </a:p>
                    <a:p>
                      <a:pPr marL="342900" lvl="0" indent="-342900" algn="just">
                        <a:spcAft>
                          <a:spcPts val="0"/>
                        </a:spcAft>
                        <a:buFont typeface="+mj-lt"/>
                        <a:buAutoNum type="arabicPeriod"/>
                      </a:pPr>
                      <a:r>
                        <a:rPr lang="en-US" sz="1050" kern="100" dirty="0">
                          <a:effectLst/>
                        </a:rPr>
                        <a:t>app.js</a:t>
                      </a:r>
                      <a:endParaRPr lang="zh-CN" sz="1050" kern="100" dirty="0">
                        <a:effectLst/>
                      </a:endParaRPr>
                    </a:p>
                    <a:p>
                      <a:pPr marL="342900" lvl="0" indent="-342900" algn="just">
                        <a:spcAft>
                          <a:spcPts val="0"/>
                        </a:spcAft>
                        <a:buFont typeface="+mj-lt"/>
                        <a:buAutoNum type="arabicPeriod"/>
                      </a:pPr>
                      <a:r>
                        <a:rPr lang="en-US" sz="1050" kern="100" dirty="0">
                          <a:effectLst/>
                        </a:rPr>
                        <a:t>mongoose.js</a:t>
                      </a:r>
                      <a:endParaRPr lang="zh-CN" sz="1050" kern="100" dirty="0">
                        <a:effectLst/>
                      </a:endParaRPr>
                    </a:p>
                    <a:p>
                      <a:pPr algn="just">
                        <a:spcAft>
                          <a:spcPts val="0"/>
                        </a:spcAft>
                      </a:pP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3945284589"/>
                  </a:ext>
                </a:extLst>
              </a:tr>
              <a:tr h="0">
                <a:tc>
                  <a:txBody>
                    <a:bodyPr/>
                    <a:lstStyle/>
                    <a:p>
                      <a:pPr algn="ctr">
                        <a:spcAft>
                          <a:spcPts val="0"/>
                        </a:spcAft>
                      </a:pPr>
                      <a:r>
                        <a:rPr lang="zh-CN" sz="1050" kern="100">
                          <a:effectLst/>
                        </a:rPr>
                        <a:t>数据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主要内容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680245411"/>
                  </a:ext>
                </a:extLst>
              </a:tr>
              <a:tr h="0">
                <a:tc>
                  <a:txBody>
                    <a:bodyPr/>
                    <a:lstStyle/>
                    <a:p>
                      <a:pPr algn="just">
                        <a:spcAft>
                          <a:spcPts val="0"/>
                        </a:spcAft>
                      </a:pPr>
                      <a:r>
                        <a:rPr lang="en-US" sz="1050" kern="100">
                          <a:effectLst/>
                        </a:rPr>
                        <a:t>app.js</a:t>
                      </a:r>
                      <a:endParaRPr lang="zh-CN" sz="1050" kern="100">
                        <a:effectLst/>
                      </a:endParaRPr>
                    </a:p>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主函数模块</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965349493"/>
                  </a:ext>
                </a:extLst>
              </a:tr>
              <a:tr h="0">
                <a:tc>
                  <a:txBody>
                    <a:bodyPr/>
                    <a:lstStyle/>
                    <a:p>
                      <a:pPr algn="just">
                        <a:spcAft>
                          <a:spcPts val="0"/>
                        </a:spcAft>
                      </a:pPr>
                      <a:r>
                        <a:rPr lang="en-US" sz="1050" kern="100">
                          <a:effectLst/>
                        </a:rPr>
                        <a:t>mongoose.js</a:t>
                      </a:r>
                      <a:endParaRPr lang="zh-CN" sz="1050" kern="100">
                        <a:effectLst/>
                      </a:endParaRPr>
                    </a:p>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连接数据库功能模块</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6925151"/>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204301185"/>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361236278"/>
                  </a:ext>
                </a:extLst>
              </a:tr>
            </a:tbl>
          </a:graphicData>
        </a:graphic>
      </p:graphicFrame>
      <p:sp>
        <p:nvSpPr>
          <p:cNvPr id="7" name="文本框 6">
            <a:extLst>
              <a:ext uri="{FF2B5EF4-FFF2-40B4-BE49-F238E27FC236}">
                <a16:creationId xmlns:a16="http://schemas.microsoft.com/office/drawing/2014/main" xmlns="" id="{F5AC43B4-2AA3-4CB7-BD22-8613DFE6C27E}"/>
              </a:ext>
            </a:extLst>
          </p:cNvPr>
          <p:cNvSpPr txBox="1"/>
          <p:nvPr/>
        </p:nvSpPr>
        <p:spPr>
          <a:xfrm>
            <a:off x="6326209" y="230569"/>
            <a:ext cx="646331" cy="369332"/>
          </a:xfrm>
          <a:prstGeom prst="rect">
            <a:avLst/>
          </a:prstGeom>
          <a:noFill/>
        </p:spPr>
        <p:txBody>
          <a:bodyPr wrap="none" rtlCol="0">
            <a:spAutoFit/>
          </a:bodyPr>
          <a:lstStyle/>
          <a:p>
            <a:r>
              <a:rPr lang="zh-CN" altLang="en-US" dirty="0"/>
              <a:t>后端</a:t>
            </a:r>
          </a:p>
        </p:txBody>
      </p:sp>
      <p:sp>
        <p:nvSpPr>
          <p:cNvPr id="8" name="文本框 7">
            <a:extLst>
              <a:ext uri="{FF2B5EF4-FFF2-40B4-BE49-F238E27FC236}">
                <a16:creationId xmlns:a16="http://schemas.microsoft.com/office/drawing/2014/main" xmlns="" id="{D90A85D9-BC0E-4C05-85A1-ECBF8E127683}"/>
              </a:ext>
            </a:extLst>
          </p:cNvPr>
          <p:cNvSpPr txBox="1"/>
          <p:nvPr/>
        </p:nvSpPr>
        <p:spPr>
          <a:xfrm>
            <a:off x="3281168" y="1940660"/>
            <a:ext cx="1569660" cy="369332"/>
          </a:xfrm>
          <a:prstGeom prst="rect">
            <a:avLst/>
          </a:prstGeom>
          <a:noFill/>
        </p:spPr>
        <p:txBody>
          <a:bodyPr wrap="none" rtlCol="0">
            <a:spAutoFit/>
          </a:bodyPr>
          <a:lstStyle/>
          <a:p>
            <a:r>
              <a:rPr lang="zh-CN" altLang="en-US" dirty="0"/>
              <a:t>前端（例子）</a:t>
            </a:r>
          </a:p>
        </p:txBody>
      </p:sp>
      <p:sp>
        <p:nvSpPr>
          <p:cNvPr id="9" name="矩形 8">
            <a:extLst>
              <a:ext uri="{FF2B5EF4-FFF2-40B4-BE49-F238E27FC236}">
                <a16:creationId xmlns:a16="http://schemas.microsoft.com/office/drawing/2014/main" xmlns="" id="{AA0B971C-10AF-41AE-8B4C-09E420AC09F9}"/>
              </a:ext>
            </a:extLst>
          </p:cNvPr>
          <p:cNvSpPr/>
          <p:nvPr/>
        </p:nvSpPr>
        <p:spPr>
          <a:xfrm>
            <a:off x="3204839" y="2265604"/>
            <a:ext cx="2891161" cy="3258841"/>
          </a:xfrm>
          <a:prstGeom prst="rect">
            <a:avLst/>
          </a:prstGeom>
        </p:spPr>
        <p:txBody>
          <a:bodyPr wrap="square">
            <a:spAutoFit/>
          </a:bodyPr>
          <a:lstStyle/>
          <a:p>
            <a:pPr marL="133350" algn="just">
              <a:lnSpc>
                <a:spcPct val="133000"/>
              </a:lnSpc>
              <a:spcBef>
                <a:spcPts val="1200"/>
              </a:spcBef>
              <a:spcAft>
                <a:spcPts val="320"/>
              </a:spcAft>
            </a:pPr>
            <a:r>
              <a:rPr lang="en-US" altLang="zh-CN" b="1" kern="100" dirty="0">
                <a:latin typeface="Cambria" panose="02040503050406030204" pitchFamily="18" charset="0"/>
                <a:ea typeface="宋体" panose="02010600030101010101" pitchFamily="2" charset="-122"/>
                <a:cs typeface="Times New Roman" panose="02020603050405020304" pitchFamily="18" charset="0"/>
              </a:rPr>
              <a:t>app.js:</a:t>
            </a:r>
            <a:endParaRPr lang="zh-CN" altLang="zh-CN"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定义了前端页面的初始化，全局变量的初始化</a:t>
            </a:r>
          </a:p>
          <a:p>
            <a:pPr marL="133350" algn="just">
              <a:lnSpc>
                <a:spcPct val="133000"/>
              </a:lnSpc>
              <a:spcBef>
                <a:spcPts val="1200"/>
              </a:spcBef>
              <a:spcAft>
                <a:spcPts val="320"/>
              </a:spcAft>
            </a:pPr>
            <a:r>
              <a:rPr lang="en-US" altLang="zh-CN" b="1" kern="100" dirty="0" err="1">
                <a:latin typeface="Cambria" panose="02040503050406030204" pitchFamily="18" charset="0"/>
                <a:ea typeface="宋体" panose="02010600030101010101" pitchFamily="2" charset="-122"/>
                <a:cs typeface="Times New Roman" panose="02020603050405020304" pitchFamily="18" charset="0"/>
              </a:rPr>
              <a:t>app.json</a:t>
            </a:r>
            <a:r>
              <a:rPr lang="zh-CN" altLang="zh-CN" b="1" kern="100" dirty="0">
                <a:latin typeface="Cambria" panose="02040503050406030204" pitchFamily="18" charset="0"/>
                <a:ea typeface="宋体" panose="02010600030101010101" pitchFamily="2" charset="-122"/>
                <a:cs typeface="Times New Roman" panose="02020603050405020304" pitchFamily="18" charset="0"/>
              </a:rPr>
              <a:t>：</a:t>
            </a:r>
          </a:p>
          <a:p>
            <a:pPr algn="just">
              <a:spcAft>
                <a:spcPts val="0"/>
              </a:spcAf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各个页面的路径</a:t>
            </a:r>
          </a:p>
          <a:p>
            <a:pPr marL="133350" algn="just">
              <a:lnSpc>
                <a:spcPct val="133000"/>
              </a:lnSpc>
              <a:spcBef>
                <a:spcPts val="1200"/>
              </a:spcBef>
              <a:spcAft>
                <a:spcPts val="320"/>
              </a:spcAft>
            </a:pPr>
            <a:r>
              <a:rPr lang="en-US" altLang="zh-CN" b="1" kern="100" dirty="0" err="1">
                <a:latin typeface="Cambria" panose="02040503050406030204" pitchFamily="18" charset="0"/>
                <a:ea typeface="宋体" panose="02010600030101010101" pitchFamily="2" charset="-122"/>
                <a:cs typeface="Times New Roman" panose="02020603050405020304" pitchFamily="18" charset="0"/>
              </a:rPr>
              <a:t>app.wxss</a:t>
            </a:r>
            <a:r>
              <a:rPr lang="en-US" altLang="zh-CN" b="1" kern="100" dirty="0">
                <a:latin typeface="Cambria" panose="02040503050406030204" pitchFamily="18" charset="0"/>
                <a:ea typeface="宋体" panose="02010600030101010101" pitchFamily="2" charset="-122"/>
                <a:cs typeface="Times New Roman" panose="02020603050405020304" pitchFamily="18" charset="0"/>
              </a:rPr>
              <a:t>:</a:t>
            </a:r>
            <a:endParaRPr lang="zh-CN" altLang="zh-CN"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初始化样式</a:t>
            </a:r>
          </a:p>
          <a:p>
            <a:pPr marL="133350" algn="just">
              <a:lnSpc>
                <a:spcPct val="133000"/>
              </a:lnSpc>
              <a:spcBef>
                <a:spcPts val="1200"/>
              </a:spcBef>
              <a:spcAft>
                <a:spcPts val="320"/>
              </a:spcAft>
            </a:pPr>
            <a:r>
              <a:rPr lang="en-US" altLang="zh-CN" b="1" kern="100" dirty="0" err="1">
                <a:latin typeface="Cambria" panose="02040503050406030204" pitchFamily="18" charset="0"/>
                <a:ea typeface="宋体" panose="02010600030101010101" pitchFamily="2" charset="-122"/>
                <a:cs typeface="Times New Roman" panose="02020603050405020304" pitchFamily="18" charset="0"/>
              </a:rPr>
              <a:t>Project.config.json</a:t>
            </a:r>
            <a:r>
              <a:rPr lang="en-US" altLang="zh-CN" b="1" kern="100" dirty="0">
                <a:latin typeface="Cambria" panose="02040503050406030204" pitchFamily="18" charset="0"/>
                <a:ea typeface="宋体" panose="02010600030101010101" pitchFamily="2" charset="-122"/>
                <a:cs typeface="Times New Roman" panose="02020603050405020304" pitchFamily="18" charset="0"/>
              </a:rPr>
              <a:t>:</a:t>
            </a:r>
            <a:endParaRPr lang="zh-CN" altLang="zh-CN"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工具自动生成的配置文件</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16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74532" y="328325"/>
            <a:ext cx="2031325" cy="369332"/>
          </a:xfrm>
          <a:prstGeom prst="rect">
            <a:avLst/>
          </a:prstGeom>
        </p:spPr>
        <p:txBody>
          <a:bodyPr wrap="none">
            <a:spAutoFit/>
          </a:bodyPr>
          <a:lstStyle/>
          <a:p>
            <a:r>
              <a:rPr lang="zh-CN" altLang="en-US" dirty="0"/>
              <a:t>代码规范（案例）</a:t>
            </a:r>
          </a:p>
        </p:txBody>
      </p:sp>
      <p:grpSp>
        <p:nvGrpSpPr>
          <p:cNvPr id="14" name="组合 13"/>
          <p:cNvGrpSpPr/>
          <p:nvPr/>
        </p:nvGrpSpPr>
        <p:grpSpPr>
          <a:xfrm>
            <a:off x="4092452" y="241449"/>
            <a:ext cx="2003548"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a:extLst>
              <a:ext uri="{FF2B5EF4-FFF2-40B4-BE49-F238E27FC236}">
                <a16:creationId xmlns:a16="http://schemas.microsoft.com/office/drawing/2014/main" xmlns="" id="{C9843019-C6D2-43FF-B705-51F703B614E3}"/>
              </a:ext>
            </a:extLst>
          </p:cNvPr>
          <p:cNvPicPr>
            <a:picLocks noChangeAspect="1"/>
          </p:cNvPicPr>
          <p:nvPr/>
        </p:nvPicPr>
        <p:blipFill>
          <a:blip r:embed="rId2"/>
          <a:stretch>
            <a:fillRect/>
          </a:stretch>
        </p:blipFill>
        <p:spPr>
          <a:xfrm>
            <a:off x="6659090" y="104775"/>
            <a:ext cx="5295900" cy="6753225"/>
          </a:xfrm>
          <a:prstGeom prst="rect">
            <a:avLst/>
          </a:prstGeom>
        </p:spPr>
      </p:pic>
      <p:sp>
        <p:nvSpPr>
          <p:cNvPr id="3" name="矩形 2">
            <a:extLst>
              <a:ext uri="{FF2B5EF4-FFF2-40B4-BE49-F238E27FC236}">
                <a16:creationId xmlns:a16="http://schemas.microsoft.com/office/drawing/2014/main" xmlns="" id="{67D6E937-6EB0-4A86-B333-6D4D6E161ACA}"/>
              </a:ext>
            </a:extLst>
          </p:cNvPr>
          <p:cNvSpPr/>
          <p:nvPr/>
        </p:nvSpPr>
        <p:spPr>
          <a:xfrm>
            <a:off x="10688165" y="1621393"/>
            <a:ext cx="1266825" cy="954107"/>
          </a:xfrm>
          <a:prstGeom prst="rect">
            <a:avLst/>
          </a:prstGeom>
        </p:spPr>
        <p:txBody>
          <a:bodyPr wrap="square">
            <a:spAutoFit/>
          </a:bodyPr>
          <a:lstStyle/>
          <a:p>
            <a:r>
              <a:rPr lang="zh-CN" altLang="zh-CN" sz="2800" dirty="0">
                <a:ea typeface="等线" panose="02010600030101010101" pitchFamily="2" charset="-122"/>
                <a:cs typeface="Times New Roman" panose="02020603050405020304" pitchFamily="18" charset="0"/>
              </a:rPr>
              <a:t>匈牙利</a:t>
            </a:r>
            <a:endParaRPr lang="en-US" altLang="zh-CN" sz="2800" dirty="0">
              <a:ea typeface="等线" panose="02010600030101010101" pitchFamily="2" charset="-122"/>
              <a:cs typeface="Times New Roman" panose="02020603050405020304" pitchFamily="18" charset="0"/>
            </a:endParaRPr>
          </a:p>
          <a:p>
            <a:r>
              <a:rPr lang="zh-CN" altLang="zh-CN" sz="2800" dirty="0">
                <a:ea typeface="等线" panose="02010600030101010101" pitchFamily="2" charset="-122"/>
                <a:cs typeface="Times New Roman" panose="02020603050405020304" pitchFamily="18" charset="0"/>
              </a:rPr>
              <a:t>法则</a:t>
            </a:r>
            <a:endParaRPr lang="zh-CN" altLang="en-US" sz="2800" dirty="0"/>
          </a:p>
        </p:txBody>
      </p:sp>
      <p:pic>
        <p:nvPicPr>
          <p:cNvPr id="6" name="图片 5">
            <a:extLst>
              <a:ext uri="{FF2B5EF4-FFF2-40B4-BE49-F238E27FC236}">
                <a16:creationId xmlns:a16="http://schemas.microsoft.com/office/drawing/2014/main" xmlns="" id="{5E57D99B-3D0A-49E5-BF67-FE6E15DBB4CE}"/>
              </a:ext>
            </a:extLst>
          </p:cNvPr>
          <p:cNvPicPr>
            <a:picLocks noChangeAspect="1"/>
          </p:cNvPicPr>
          <p:nvPr/>
        </p:nvPicPr>
        <p:blipFill>
          <a:blip r:embed="rId3"/>
          <a:stretch>
            <a:fillRect/>
          </a:stretch>
        </p:blipFill>
        <p:spPr>
          <a:xfrm>
            <a:off x="314325" y="4819171"/>
            <a:ext cx="6096000" cy="1873700"/>
          </a:xfrm>
          <a:prstGeom prst="rect">
            <a:avLst/>
          </a:prstGeom>
        </p:spPr>
      </p:pic>
      <p:pic>
        <p:nvPicPr>
          <p:cNvPr id="10" name="图片 9">
            <a:extLst>
              <a:ext uri="{FF2B5EF4-FFF2-40B4-BE49-F238E27FC236}">
                <a16:creationId xmlns:a16="http://schemas.microsoft.com/office/drawing/2014/main" xmlns="" id="{FD253CB6-38C1-4EF1-83EB-37651FF27B85}"/>
              </a:ext>
            </a:extLst>
          </p:cNvPr>
          <p:cNvPicPr>
            <a:picLocks noChangeAspect="1"/>
          </p:cNvPicPr>
          <p:nvPr/>
        </p:nvPicPr>
        <p:blipFill>
          <a:blip r:embed="rId4"/>
          <a:stretch>
            <a:fillRect/>
          </a:stretch>
        </p:blipFill>
        <p:spPr>
          <a:xfrm>
            <a:off x="3877790" y="2098446"/>
            <a:ext cx="2781300" cy="3381375"/>
          </a:xfrm>
          <a:prstGeom prst="rect">
            <a:avLst/>
          </a:prstGeom>
        </p:spPr>
      </p:pic>
    </p:spTree>
    <p:extLst>
      <p:ext uri="{BB962C8B-B14F-4D97-AF65-F5344CB8AC3E}">
        <p14:creationId xmlns:p14="http://schemas.microsoft.com/office/powerpoint/2010/main" val="50467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876094" y="375895"/>
            <a:ext cx="2441694" cy="769441"/>
          </a:xfrm>
          <a:prstGeom prst="rect">
            <a:avLst/>
          </a:prstGeom>
        </p:spPr>
        <p:txBody>
          <a:bodyPr wrap="none">
            <a:spAutoFit/>
          </a:bodyPr>
          <a:lstStyle/>
          <a:p>
            <a:r>
              <a:rPr lang="zh-CN" altLang="en-US" sz="4400" dirty="0"/>
              <a:t>代码走查</a:t>
            </a:r>
            <a:endParaRPr lang="en-US" altLang="zh-CN" sz="4400" dirty="0"/>
          </a:p>
        </p:txBody>
      </p:sp>
      <p:sp>
        <p:nvSpPr>
          <p:cNvPr id="4" name="Rectangle 1">
            <a:extLst>
              <a:ext uri="{FF2B5EF4-FFF2-40B4-BE49-F238E27FC236}">
                <a16:creationId xmlns:a16="http://schemas.microsoft.com/office/drawing/2014/main" xmlns="" id="{A8A18D61-D0C4-44BE-95D8-BE1DFB88221F}"/>
              </a:ext>
            </a:extLst>
          </p:cNvPr>
          <p:cNvSpPr>
            <a:spLocks noChangeArrowheads="1"/>
          </p:cNvSpPr>
          <p:nvPr/>
        </p:nvSpPr>
        <p:spPr bwMode="auto">
          <a:xfrm>
            <a:off x="5113338" y="1624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xmlns="" id="{DE74C4C5-AEF0-4F3D-98FA-3B3FCE234228}"/>
              </a:ext>
            </a:extLst>
          </p:cNvPr>
          <p:cNvPicPr>
            <a:picLocks noChangeAspect="1"/>
          </p:cNvPicPr>
          <p:nvPr/>
        </p:nvPicPr>
        <p:blipFill>
          <a:blip r:embed="rId2"/>
          <a:stretch>
            <a:fillRect/>
          </a:stretch>
        </p:blipFill>
        <p:spPr>
          <a:xfrm>
            <a:off x="6922009" y="162919"/>
            <a:ext cx="4828032" cy="5198980"/>
          </a:xfrm>
          <a:prstGeom prst="rect">
            <a:avLst/>
          </a:prstGeom>
        </p:spPr>
      </p:pic>
      <p:pic>
        <p:nvPicPr>
          <p:cNvPr id="42" name="图片 41">
            <a:extLst>
              <a:ext uri="{FF2B5EF4-FFF2-40B4-BE49-F238E27FC236}">
                <a16:creationId xmlns:a16="http://schemas.microsoft.com/office/drawing/2014/main" xmlns="" id="{7DBC9887-CADC-46EA-9C8E-D92B7D092E5B}"/>
              </a:ext>
            </a:extLst>
          </p:cNvPr>
          <p:cNvPicPr>
            <a:picLocks noChangeAspect="1"/>
          </p:cNvPicPr>
          <p:nvPr/>
        </p:nvPicPr>
        <p:blipFill>
          <a:blip r:embed="rId3"/>
          <a:stretch>
            <a:fillRect/>
          </a:stretch>
        </p:blipFill>
        <p:spPr>
          <a:xfrm>
            <a:off x="4919472" y="1228915"/>
            <a:ext cx="4828032" cy="5257063"/>
          </a:xfrm>
          <a:prstGeom prst="rect">
            <a:avLst/>
          </a:prstGeom>
        </p:spPr>
      </p:pic>
      <p:pic>
        <p:nvPicPr>
          <p:cNvPr id="43" name="图片 42">
            <a:extLst>
              <a:ext uri="{FF2B5EF4-FFF2-40B4-BE49-F238E27FC236}">
                <a16:creationId xmlns:a16="http://schemas.microsoft.com/office/drawing/2014/main" xmlns="" id="{E2427253-5926-42BC-B052-0A0B88787951}"/>
              </a:ext>
            </a:extLst>
          </p:cNvPr>
          <p:cNvPicPr>
            <a:picLocks noChangeAspect="1"/>
          </p:cNvPicPr>
          <p:nvPr/>
        </p:nvPicPr>
        <p:blipFill>
          <a:blip r:embed="rId4"/>
          <a:stretch>
            <a:fillRect/>
          </a:stretch>
        </p:blipFill>
        <p:spPr>
          <a:xfrm>
            <a:off x="1122149" y="2443865"/>
            <a:ext cx="6211339" cy="41629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xmlns="" id="{A8A18D61-D0C4-44BE-95D8-BE1DFB88221F}"/>
              </a:ext>
            </a:extLst>
          </p:cNvPr>
          <p:cNvSpPr>
            <a:spLocks noChangeArrowheads="1"/>
          </p:cNvSpPr>
          <p:nvPr/>
        </p:nvSpPr>
        <p:spPr bwMode="auto">
          <a:xfrm>
            <a:off x="5113338" y="1624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xmlns="" id="{7A047B83-DC3E-43A8-AA7F-4128D700DB70}"/>
              </a:ext>
            </a:extLst>
          </p:cNvPr>
          <p:cNvPicPr>
            <a:picLocks noChangeAspect="1"/>
          </p:cNvPicPr>
          <p:nvPr/>
        </p:nvPicPr>
        <p:blipFill rotWithShape="1">
          <a:blip r:embed="rId2"/>
          <a:srcRect l="12545" t="3264" r="5482" b="2569"/>
          <a:stretch/>
        </p:blipFill>
        <p:spPr>
          <a:xfrm>
            <a:off x="3695701" y="501491"/>
            <a:ext cx="8496300" cy="6281889"/>
          </a:xfrm>
          <a:prstGeom prst="rect">
            <a:avLst/>
          </a:prstGeom>
        </p:spPr>
      </p:pic>
      <p:sp>
        <p:nvSpPr>
          <p:cNvPr id="9" name="矩形 8">
            <a:extLst>
              <a:ext uri="{FF2B5EF4-FFF2-40B4-BE49-F238E27FC236}">
                <a16:creationId xmlns:a16="http://schemas.microsoft.com/office/drawing/2014/main" xmlns="" id="{8E2599E6-5C09-4E20-BEB2-11A7CDDD41A1}"/>
              </a:ext>
            </a:extLst>
          </p:cNvPr>
          <p:cNvSpPr/>
          <p:nvPr/>
        </p:nvSpPr>
        <p:spPr>
          <a:xfrm>
            <a:off x="4174532" y="328325"/>
            <a:ext cx="1338828" cy="369332"/>
          </a:xfrm>
          <a:prstGeom prst="rect">
            <a:avLst/>
          </a:prstGeom>
        </p:spPr>
        <p:txBody>
          <a:bodyPr wrap="none">
            <a:spAutoFit/>
          </a:bodyPr>
          <a:lstStyle/>
          <a:p>
            <a:r>
              <a:rPr lang="zh-CN" altLang="en-US" dirty="0"/>
              <a:t>小程序测试</a:t>
            </a:r>
          </a:p>
        </p:txBody>
      </p:sp>
      <p:grpSp>
        <p:nvGrpSpPr>
          <p:cNvPr id="10" name="组合 9">
            <a:extLst>
              <a:ext uri="{FF2B5EF4-FFF2-40B4-BE49-F238E27FC236}">
                <a16:creationId xmlns:a16="http://schemas.microsoft.com/office/drawing/2014/main" xmlns="" id="{47AD0DED-3910-4C80-A339-D0FDC61B546C}"/>
              </a:ext>
            </a:extLst>
          </p:cNvPr>
          <p:cNvGrpSpPr/>
          <p:nvPr/>
        </p:nvGrpSpPr>
        <p:grpSpPr>
          <a:xfrm>
            <a:off x="4092452" y="241449"/>
            <a:ext cx="1498723" cy="509896"/>
            <a:chOff x="888096" y="1000203"/>
            <a:chExt cx="4259825" cy="944066"/>
          </a:xfrm>
        </p:grpSpPr>
        <p:sp>
          <p:nvSpPr>
            <p:cNvPr id="11" name="矩形 10">
              <a:extLst>
                <a:ext uri="{FF2B5EF4-FFF2-40B4-BE49-F238E27FC236}">
                  <a16:creationId xmlns:a16="http://schemas.microsoft.com/office/drawing/2014/main" xmlns="" id="{2EB99B6D-9229-43FA-B761-83EEB8516ECA}"/>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a:extLst>
                <a:ext uri="{FF2B5EF4-FFF2-40B4-BE49-F238E27FC236}">
                  <a16:creationId xmlns:a16="http://schemas.microsoft.com/office/drawing/2014/main" xmlns="" id="{B3E3D882-75C3-4564-8360-F86B3D83DAEC}"/>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a:extLst>
                <a:ext uri="{FF2B5EF4-FFF2-40B4-BE49-F238E27FC236}">
                  <a16:creationId xmlns:a16="http://schemas.microsoft.com/office/drawing/2014/main" xmlns="" id="{A99EE5D4-C97F-497C-8166-620D09F64FE4}"/>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a:extLst>
                <a:ext uri="{FF2B5EF4-FFF2-40B4-BE49-F238E27FC236}">
                  <a16:creationId xmlns:a16="http://schemas.microsoft.com/office/drawing/2014/main" xmlns="" id="{80A931F7-CE8E-4881-B239-09CD2AAE385F}"/>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a:extLst>
                <a:ext uri="{FF2B5EF4-FFF2-40B4-BE49-F238E27FC236}">
                  <a16:creationId xmlns:a16="http://schemas.microsoft.com/office/drawing/2014/main" xmlns="" id="{DE09C2A0-9FFF-4641-AF9C-9C19F6EB549C}"/>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extLst>
      <p:ext uri="{BB962C8B-B14F-4D97-AF65-F5344CB8AC3E}">
        <p14:creationId xmlns:p14="http://schemas.microsoft.com/office/powerpoint/2010/main" val="25563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74532" y="328325"/>
            <a:ext cx="2031325" cy="369332"/>
          </a:xfrm>
          <a:prstGeom prst="rect">
            <a:avLst/>
          </a:prstGeom>
        </p:spPr>
        <p:txBody>
          <a:bodyPr wrap="none">
            <a:spAutoFit/>
          </a:bodyPr>
          <a:lstStyle/>
          <a:p>
            <a:r>
              <a:rPr lang="zh-CN" altLang="en-US" dirty="0"/>
              <a:t>单元测试（案例）</a:t>
            </a:r>
          </a:p>
        </p:txBody>
      </p:sp>
      <p:grpSp>
        <p:nvGrpSpPr>
          <p:cNvPr id="14" name="组合 13"/>
          <p:cNvGrpSpPr/>
          <p:nvPr/>
        </p:nvGrpSpPr>
        <p:grpSpPr>
          <a:xfrm>
            <a:off x="4092452" y="241449"/>
            <a:ext cx="2290593"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5" name="图片 4">
            <a:extLst>
              <a:ext uri="{FF2B5EF4-FFF2-40B4-BE49-F238E27FC236}">
                <a16:creationId xmlns:a16="http://schemas.microsoft.com/office/drawing/2014/main" xmlns="" id="{C607597A-D2BB-4CD4-8D75-2B246A4A0E80}"/>
              </a:ext>
            </a:extLst>
          </p:cNvPr>
          <p:cNvPicPr>
            <a:picLocks noChangeAspect="1"/>
          </p:cNvPicPr>
          <p:nvPr/>
        </p:nvPicPr>
        <p:blipFill>
          <a:blip r:embed="rId2"/>
          <a:stretch>
            <a:fillRect/>
          </a:stretch>
        </p:blipFill>
        <p:spPr>
          <a:xfrm>
            <a:off x="1085709" y="2220039"/>
            <a:ext cx="5489450" cy="3925504"/>
          </a:xfrm>
          <a:prstGeom prst="rect">
            <a:avLst/>
          </a:prstGeom>
        </p:spPr>
      </p:pic>
      <p:pic>
        <p:nvPicPr>
          <p:cNvPr id="6" name="图片 5">
            <a:extLst>
              <a:ext uri="{FF2B5EF4-FFF2-40B4-BE49-F238E27FC236}">
                <a16:creationId xmlns:a16="http://schemas.microsoft.com/office/drawing/2014/main" xmlns="" id="{ABFD729E-48FC-46E4-9331-16F947DBB43F}"/>
              </a:ext>
            </a:extLst>
          </p:cNvPr>
          <p:cNvPicPr>
            <a:picLocks noChangeAspect="1"/>
          </p:cNvPicPr>
          <p:nvPr/>
        </p:nvPicPr>
        <p:blipFill>
          <a:blip r:embed="rId3"/>
          <a:stretch>
            <a:fillRect/>
          </a:stretch>
        </p:blipFill>
        <p:spPr>
          <a:xfrm>
            <a:off x="6575159" y="328325"/>
            <a:ext cx="4963499" cy="4515504"/>
          </a:xfrm>
          <a:prstGeom prst="rect">
            <a:avLst/>
          </a:prstGeom>
        </p:spPr>
      </p:pic>
    </p:spTree>
    <p:extLst>
      <p:ext uri="{BB962C8B-B14F-4D97-AF65-F5344CB8AC3E}">
        <p14:creationId xmlns:p14="http://schemas.microsoft.com/office/powerpoint/2010/main" val="2159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14924" y="143659"/>
            <a:ext cx="1107996" cy="369332"/>
          </a:xfrm>
          <a:prstGeom prst="rect">
            <a:avLst/>
          </a:prstGeom>
        </p:spPr>
        <p:txBody>
          <a:bodyPr wrap="none">
            <a:spAutoFit/>
          </a:bodyPr>
          <a:lstStyle/>
          <a:p>
            <a:r>
              <a:rPr lang="zh-CN" altLang="en-US" dirty="0"/>
              <a:t>接口测试</a:t>
            </a:r>
          </a:p>
        </p:txBody>
      </p:sp>
      <p:grpSp>
        <p:nvGrpSpPr>
          <p:cNvPr id="14" name="组合 13"/>
          <p:cNvGrpSpPr/>
          <p:nvPr/>
        </p:nvGrpSpPr>
        <p:grpSpPr>
          <a:xfrm>
            <a:off x="4052935" y="73377"/>
            <a:ext cx="1273667"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3" name="图片 2">
            <a:extLst>
              <a:ext uri="{FF2B5EF4-FFF2-40B4-BE49-F238E27FC236}">
                <a16:creationId xmlns:a16="http://schemas.microsoft.com/office/drawing/2014/main" xmlns="" id="{7BC723FA-1F21-4F0B-9FA3-B8F70D29FADF}"/>
              </a:ext>
            </a:extLst>
          </p:cNvPr>
          <p:cNvPicPr>
            <a:picLocks noChangeAspect="1"/>
          </p:cNvPicPr>
          <p:nvPr/>
        </p:nvPicPr>
        <p:blipFill>
          <a:blip r:embed="rId2"/>
          <a:stretch>
            <a:fillRect/>
          </a:stretch>
        </p:blipFill>
        <p:spPr>
          <a:xfrm>
            <a:off x="4114924" y="616854"/>
            <a:ext cx="7143750" cy="6162675"/>
          </a:xfrm>
          <a:prstGeom prst="rect">
            <a:avLst/>
          </a:prstGeom>
        </p:spPr>
      </p:pic>
      <p:sp>
        <p:nvSpPr>
          <p:cNvPr id="4" name="矩形 3">
            <a:extLst>
              <a:ext uri="{FF2B5EF4-FFF2-40B4-BE49-F238E27FC236}">
                <a16:creationId xmlns:a16="http://schemas.microsoft.com/office/drawing/2014/main" xmlns="" id="{76CFDC35-F578-4875-A8C3-A45E51F1BF28}"/>
              </a:ext>
            </a:extLst>
          </p:cNvPr>
          <p:cNvSpPr/>
          <p:nvPr/>
        </p:nvSpPr>
        <p:spPr>
          <a:xfrm>
            <a:off x="6300076" y="1330806"/>
            <a:ext cx="2574744" cy="503279"/>
          </a:xfrm>
          <a:prstGeom prst="rect">
            <a:avLst/>
          </a:prstGeom>
        </p:spPr>
        <p:txBody>
          <a:bodyPr wrap="none">
            <a:spAutoFit/>
          </a:bodyPr>
          <a:lstStyle/>
          <a:p>
            <a:pPr indent="101600" algn="just">
              <a:lnSpc>
                <a:spcPct val="172000"/>
              </a:lnSpc>
              <a:spcBef>
                <a:spcPts val="1300"/>
              </a:spcBef>
              <a:spcAft>
                <a:spcPts val="1300"/>
              </a:spcAft>
            </a:pPr>
            <a:r>
              <a:rPr lang="zh-CN" altLang="zh-CN" b="1" kern="100" dirty="0">
                <a:latin typeface="DejaVu Sans"/>
                <a:ea typeface="方正黑体_GBK"/>
                <a:cs typeface="Times New Roman" panose="02020603050405020304" pitchFamily="18" charset="0"/>
              </a:rPr>
              <a:t>测试工具：</a:t>
            </a:r>
            <a:r>
              <a:rPr lang="en-US" altLang="zh-CN" b="1" kern="100" dirty="0">
                <a:latin typeface="DejaVu Sans"/>
                <a:ea typeface="方正黑体_GBK"/>
                <a:cs typeface="Times New Roman" panose="02020603050405020304" pitchFamily="18" charset="0"/>
              </a:rPr>
              <a:t>Postman</a:t>
            </a:r>
            <a:endParaRPr lang="zh-CN" altLang="zh-CN" b="1" kern="100" dirty="0">
              <a:latin typeface="DejaVu Sans"/>
              <a:ea typeface="方正黑体_GBK"/>
              <a:cs typeface="Times New Roman" panose="02020603050405020304" pitchFamily="18" charset="0"/>
            </a:endParaRPr>
          </a:p>
        </p:txBody>
      </p:sp>
    </p:spTree>
    <p:extLst>
      <p:ext uri="{BB962C8B-B14F-4D97-AF65-F5344CB8AC3E}">
        <p14:creationId xmlns:p14="http://schemas.microsoft.com/office/powerpoint/2010/main" val="9076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3421A8-2197-4AEA-9D31-A0542248A407}"/>
              </a:ext>
            </a:extLst>
          </p:cNvPr>
          <p:cNvSpPr/>
          <p:nvPr/>
        </p:nvSpPr>
        <p:spPr>
          <a:xfrm>
            <a:off x="4114924" y="143659"/>
            <a:ext cx="2262158" cy="369332"/>
          </a:xfrm>
          <a:prstGeom prst="rect">
            <a:avLst/>
          </a:prstGeom>
        </p:spPr>
        <p:txBody>
          <a:bodyPr wrap="none">
            <a:spAutoFit/>
          </a:bodyPr>
          <a:lstStyle/>
          <a:p>
            <a:r>
              <a:rPr lang="zh-CN" altLang="zh-CN" dirty="0"/>
              <a:t>小程序官方测试工具</a:t>
            </a:r>
            <a:endParaRPr lang="zh-CN" altLang="en-US" dirty="0"/>
          </a:p>
        </p:txBody>
      </p:sp>
      <p:grpSp>
        <p:nvGrpSpPr>
          <p:cNvPr id="3" name="组合 2">
            <a:extLst>
              <a:ext uri="{FF2B5EF4-FFF2-40B4-BE49-F238E27FC236}">
                <a16:creationId xmlns:a16="http://schemas.microsoft.com/office/drawing/2014/main" xmlns="" id="{F22E8A17-ACD9-486C-BF2C-A00A02AD960A}"/>
              </a:ext>
            </a:extLst>
          </p:cNvPr>
          <p:cNvGrpSpPr/>
          <p:nvPr/>
        </p:nvGrpSpPr>
        <p:grpSpPr>
          <a:xfrm>
            <a:off x="4052935" y="73377"/>
            <a:ext cx="2324147" cy="509896"/>
            <a:chOff x="888096" y="1000203"/>
            <a:chExt cx="4259825" cy="944066"/>
          </a:xfrm>
        </p:grpSpPr>
        <p:sp>
          <p:nvSpPr>
            <p:cNvPr id="4" name="矩形 3">
              <a:extLst>
                <a:ext uri="{FF2B5EF4-FFF2-40B4-BE49-F238E27FC236}">
                  <a16:creationId xmlns:a16="http://schemas.microsoft.com/office/drawing/2014/main" xmlns="" id="{EBDD93A0-71EE-4E23-9F83-58282A83DA52}"/>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a:extLst>
                <a:ext uri="{FF2B5EF4-FFF2-40B4-BE49-F238E27FC236}">
                  <a16:creationId xmlns:a16="http://schemas.microsoft.com/office/drawing/2014/main" xmlns="" id="{9402E236-1063-401D-89C2-5234A06BD7C6}"/>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a:extLst>
                <a:ext uri="{FF2B5EF4-FFF2-40B4-BE49-F238E27FC236}">
                  <a16:creationId xmlns:a16="http://schemas.microsoft.com/office/drawing/2014/main" xmlns="" id="{C70479AC-1056-4A9D-9E88-FB81974D2B60}"/>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a:extLst>
                <a:ext uri="{FF2B5EF4-FFF2-40B4-BE49-F238E27FC236}">
                  <a16:creationId xmlns:a16="http://schemas.microsoft.com/office/drawing/2014/main" xmlns="" id="{CF2EE7A9-D2D7-4081-A51A-99E8B19D504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a:extLst>
                <a:ext uri="{FF2B5EF4-FFF2-40B4-BE49-F238E27FC236}">
                  <a16:creationId xmlns:a16="http://schemas.microsoft.com/office/drawing/2014/main" xmlns="" id="{D77C00F6-7C4E-4940-9472-EE047E15861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3074" name="图片 10" descr="屏幕快照 2019-06-16 12.35.13">
            <a:extLst>
              <a:ext uri="{FF2B5EF4-FFF2-40B4-BE49-F238E27FC236}">
                <a16:creationId xmlns:a16="http://schemas.microsoft.com/office/drawing/2014/main" xmlns="" id="{17D19E33-9BA1-4FA0-B44C-1B739139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612" y="712582"/>
            <a:ext cx="6770465" cy="4754815"/>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图片 9" descr="屏幕快照 2019-06-16 12.35.20">
            <a:extLst>
              <a:ext uri="{FF2B5EF4-FFF2-40B4-BE49-F238E27FC236}">
                <a16:creationId xmlns:a16="http://schemas.microsoft.com/office/drawing/2014/main" xmlns="" id="{82ABD6BA-5C76-4EFC-AAFD-6F289E0E9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398" y="5488430"/>
            <a:ext cx="7689375" cy="11359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xmlns="" id="{1C79817F-B4F2-4BA7-B639-06D82442CE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xmlns="" id="{78EB4826-8D50-4962-8A08-7E25FECEC4FE}"/>
              </a:ext>
            </a:extLst>
          </p:cNvPr>
          <p:cNvSpPr>
            <a:spLocks noChangeArrowheads="1"/>
          </p:cNvSpPr>
          <p:nvPr/>
        </p:nvSpPr>
        <p:spPr bwMode="auto">
          <a:xfrm>
            <a:off x="0" y="4938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xmlns="" id="{65F4DE59-4163-4D09-8F2F-67768D611F96}"/>
              </a:ext>
            </a:extLst>
          </p:cNvPr>
          <p:cNvSpPr/>
          <p:nvPr/>
        </p:nvSpPr>
        <p:spPr>
          <a:xfrm>
            <a:off x="6778888" y="1841662"/>
            <a:ext cx="3570208" cy="461665"/>
          </a:xfrm>
          <a:prstGeom prst="rect">
            <a:avLst/>
          </a:prstGeom>
        </p:spPr>
        <p:txBody>
          <a:bodyPr wrap="none">
            <a:spAutoFit/>
          </a:bodyPr>
          <a:lstStyle/>
          <a:p>
            <a:pPr algn="just">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人工操作得出的测试结果</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9099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3421A8-2197-4AEA-9D31-A0542248A407}"/>
              </a:ext>
            </a:extLst>
          </p:cNvPr>
          <p:cNvSpPr/>
          <p:nvPr/>
        </p:nvSpPr>
        <p:spPr>
          <a:xfrm>
            <a:off x="4114924" y="143659"/>
            <a:ext cx="1338828" cy="369332"/>
          </a:xfrm>
          <a:prstGeom prst="rect">
            <a:avLst/>
          </a:prstGeom>
        </p:spPr>
        <p:txBody>
          <a:bodyPr wrap="none">
            <a:spAutoFit/>
          </a:bodyPr>
          <a:lstStyle/>
          <a:p>
            <a:r>
              <a:rPr lang="zh-CN" altLang="zh-CN" dirty="0"/>
              <a:t>兼容性测试</a:t>
            </a:r>
            <a:endParaRPr lang="zh-CN" altLang="en-US" dirty="0"/>
          </a:p>
        </p:txBody>
      </p:sp>
      <p:grpSp>
        <p:nvGrpSpPr>
          <p:cNvPr id="3" name="组合 2">
            <a:extLst>
              <a:ext uri="{FF2B5EF4-FFF2-40B4-BE49-F238E27FC236}">
                <a16:creationId xmlns:a16="http://schemas.microsoft.com/office/drawing/2014/main" xmlns="" id="{F22E8A17-ACD9-486C-BF2C-A00A02AD960A}"/>
              </a:ext>
            </a:extLst>
          </p:cNvPr>
          <p:cNvGrpSpPr/>
          <p:nvPr/>
        </p:nvGrpSpPr>
        <p:grpSpPr>
          <a:xfrm>
            <a:off x="4052935" y="73377"/>
            <a:ext cx="1486731" cy="509896"/>
            <a:chOff x="888096" y="1000203"/>
            <a:chExt cx="4259825" cy="944066"/>
          </a:xfrm>
        </p:grpSpPr>
        <p:sp>
          <p:nvSpPr>
            <p:cNvPr id="4" name="矩形 3">
              <a:extLst>
                <a:ext uri="{FF2B5EF4-FFF2-40B4-BE49-F238E27FC236}">
                  <a16:creationId xmlns:a16="http://schemas.microsoft.com/office/drawing/2014/main" xmlns="" id="{EBDD93A0-71EE-4E23-9F83-58282A83DA52}"/>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a:extLst>
                <a:ext uri="{FF2B5EF4-FFF2-40B4-BE49-F238E27FC236}">
                  <a16:creationId xmlns:a16="http://schemas.microsoft.com/office/drawing/2014/main" xmlns="" id="{9402E236-1063-401D-89C2-5234A06BD7C6}"/>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a:extLst>
                <a:ext uri="{FF2B5EF4-FFF2-40B4-BE49-F238E27FC236}">
                  <a16:creationId xmlns:a16="http://schemas.microsoft.com/office/drawing/2014/main" xmlns="" id="{C70479AC-1056-4A9D-9E88-FB81974D2B60}"/>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a:extLst>
                <a:ext uri="{FF2B5EF4-FFF2-40B4-BE49-F238E27FC236}">
                  <a16:creationId xmlns:a16="http://schemas.microsoft.com/office/drawing/2014/main" xmlns="" id="{CF2EE7A9-D2D7-4081-A51A-99E8B19D504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a:extLst>
                <a:ext uri="{FF2B5EF4-FFF2-40B4-BE49-F238E27FC236}">
                  <a16:creationId xmlns:a16="http://schemas.microsoft.com/office/drawing/2014/main" xmlns="" id="{D77C00F6-7C4E-4940-9472-EE047E15861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Rectangle 3">
            <a:extLst>
              <a:ext uri="{FF2B5EF4-FFF2-40B4-BE49-F238E27FC236}">
                <a16:creationId xmlns:a16="http://schemas.microsoft.com/office/drawing/2014/main" xmlns="" id="{1C79817F-B4F2-4BA7-B639-06D82442CE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xmlns="" id="{78EB4826-8D50-4962-8A08-7E25FECEC4FE}"/>
              </a:ext>
            </a:extLst>
          </p:cNvPr>
          <p:cNvSpPr>
            <a:spLocks noChangeArrowheads="1"/>
          </p:cNvSpPr>
          <p:nvPr/>
        </p:nvSpPr>
        <p:spPr bwMode="auto">
          <a:xfrm>
            <a:off x="0" y="4938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xmlns="" id="{6925C32A-407D-4A1D-8131-6B8CBFE1C0D6}"/>
              </a:ext>
            </a:extLst>
          </p:cNvPr>
          <p:cNvPicPr>
            <a:picLocks noChangeAspect="1"/>
          </p:cNvPicPr>
          <p:nvPr/>
        </p:nvPicPr>
        <p:blipFill>
          <a:blip r:embed="rId2"/>
          <a:stretch>
            <a:fillRect/>
          </a:stretch>
        </p:blipFill>
        <p:spPr>
          <a:xfrm>
            <a:off x="7795985" y="117359"/>
            <a:ext cx="4121848" cy="6406439"/>
          </a:xfrm>
          <a:prstGeom prst="rect">
            <a:avLst/>
          </a:prstGeom>
        </p:spPr>
      </p:pic>
      <p:pic>
        <p:nvPicPr>
          <p:cNvPr id="14" name="图片 13">
            <a:extLst>
              <a:ext uri="{FF2B5EF4-FFF2-40B4-BE49-F238E27FC236}">
                <a16:creationId xmlns:a16="http://schemas.microsoft.com/office/drawing/2014/main" xmlns="" id="{6CD5A039-BD90-4C3E-B475-574C5B6321FA}"/>
              </a:ext>
            </a:extLst>
          </p:cNvPr>
          <p:cNvPicPr>
            <a:picLocks noChangeAspect="1"/>
          </p:cNvPicPr>
          <p:nvPr/>
        </p:nvPicPr>
        <p:blipFill>
          <a:blip r:embed="rId3"/>
          <a:stretch>
            <a:fillRect/>
          </a:stretch>
        </p:blipFill>
        <p:spPr>
          <a:xfrm>
            <a:off x="3611168" y="864067"/>
            <a:ext cx="4438650" cy="5705475"/>
          </a:xfrm>
          <a:prstGeom prst="rect">
            <a:avLst/>
          </a:prstGeom>
        </p:spPr>
      </p:pic>
    </p:spTree>
    <p:extLst>
      <p:ext uri="{BB962C8B-B14F-4D97-AF65-F5344CB8AC3E}">
        <p14:creationId xmlns:p14="http://schemas.microsoft.com/office/powerpoint/2010/main" val="33299541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3421A8-2197-4AEA-9D31-A0542248A407}"/>
              </a:ext>
            </a:extLst>
          </p:cNvPr>
          <p:cNvSpPr/>
          <p:nvPr/>
        </p:nvSpPr>
        <p:spPr>
          <a:xfrm>
            <a:off x="4114924" y="143659"/>
            <a:ext cx="1338828" cy="369332"/>
          </a:xfrm>
          <a:prstGeom prst="rect">
            <a:avLst/>
          </a:prstGeom>
        </p:spPr>
        <p:txBody>
          <a:bodyPr wrap="none">
            <a:spAutoFit/>
          </a:bodyPr>
          <a:lstStyle/>
          <a:p>
            <a:r>
              <a:rPr lang="zh-CN" altLang="zh-CN" dirty="0"/>
              <a:t>易用性测试</a:t>
            </a:r>
            <a:endParaRPr lang="zh-CN" altLang="en-US" dirty="0"/>
          </a:p>
        </p:txBody>
      </p:sp>
      <p:grpSp>
        <p:nvGrpSpPr>
          <p:cNvPr id="3" name="组合 2">
            <a:extLst>
              <a:ext uri="{FF2B5EF4-FFF2-40B4-BE49-F238E27FC236}">
                <a16:creationId xmlns:a16="http://schemas.microsoft.com/office/drawing/2014/main" xmlns="" id="{F22E8A17-ACD9-486C-BF2C-A00A02AD960A}"/>
              </a:ext>
            </a:extLst>
          </p:cNvPr>
          <p:cNvGrpSpPr/>
          <p:nvPr/>
        </p:nvGrpSpPr>
        <p:grpSpPr>
          <a:xfrm>
            <a:off x="4052935" y="73377"/>
            <a:ext cx="1400817" cy="509896"/>
            <a:chOff x="888096" y="1000203"/>
            <a:chExt cx="4259825" cy="944066"/>
          </a:xfrm>
        </p:grpSpPr>
        <p:sp>
          <p:nvSpPr>
            <p:cNvPr id="4" name="矩形 3">
              <a:extLst>
                <a:ext uri="{FF2B5EF4-FFF2-40B4-BE49-F238E27FC236}">
                  <a16:creationId xmlns:a16="http://schemas.microsoft.com/office/drawing/2014/main" xmlns="" id="{EBDD93A0-71EE-4E23-9F83-58282A83DA52}"/>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a:extLst>
                <a:ext uri="{FF2B5EF4-FFF2-40B4-BE49-F238E27FC236}">
                  <a16:creationId xmlns:a16="http://schemas.microsoft.com/office/drawing/2014/main" xmlns="" id="{9402E236-1063-401D-89C2-5234A06BD7C6}"/>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a:extLst>
                <a:ext uri="{FF2B5EF4-FFF2-40B4-BE49-F238E27FC236}">
                  <a16:creationId xmlns:a16="http://schemas.microsoft.com/office/drawing/2014/main" xmlns="" id="{C70479AC-1056-4A9D-9E88-FB81974D2B60}"/>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a:extLst>
                <a:ext uri="{FF2B5EF4-FFF2-40B4-BE49-F238E27FC236}">
                  <a16:creationId xmlns:a16="http://schemas.microsoft.com/office/drawing/2014/main" xmlns="" id="{CF2EE7A9-D2D7-4081-A51A-99E8B19D504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a:extLst>
                <a:ext uri="{FF2B5EF4-FFF2-40B4-BE49-F238E27FC236}">
                  <a16:creationId xmlns:a16="http://schemas.microsoft.com/office/drawing/2014/main" xmlns="" id="{D77C00F6-7C4E-4940-9472-EE047E15861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Rectangle 3">
            <a:extLst>
              <a:ext uri="{FF2B5EF4-FFF2-40B4-BE49-F238E27FC236}">
                <a16:creationId xmlns:a16="http://schemas.microsoft.com/office/drawing/2014/main" xmlns="" id="{1C79817F-B4F2-4BA7-B639-06D82442CE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xmlns="" id="{78EB4826-8D50-4962-8A08-7E25FECEC4FE}"/>
              </a:ext>
            </a:extLst>
          </p:cNvPr>
          <p:cNvSpPr>
            <a:spLocks noChangeArrowheads="1"/>
          </p:cNvSpPr>
          <p:nvPr/>
        </p:nvSpPr>
        <p:spPr bwMode="auto">
          <a:xfrm>
            <a:off x="0" y="4938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xmlns="" id="{2FA7171C-4466-46B6-9626-00E633C83149}"/>
              </a:ext>
            </a:extLst>
          </p:cNvPr>
          <p:cNvPicPr>
            <a:picLocks noChangeAspect="1"/>
          </p:cNvPicPr>
          <p:nvPr/>
        </p:nvPicPr>
        <p:blipFill>
          <a:blip r:embed="rId2"/>
          <a:stretch>
            <a:fillRect/>
          </a:stretch>
        </p:blipFill>
        <p:spPr>
          <a:xfrm>
            <a:off x="7386608" y="174311"/>
            <a:ext cx="4499493" cy="6509377"/>
          </a:xfrm>
          <a:prstGeom prst="rect">
            <a:avLst/>
          </a:prstGeom>
        </p:spPr>
      </p:pic>
      <p:pic>
        <p:nvPicPr>
          <p:cNvPr id="13" name="图片 12">
            <a:extLst>
              <a:ext uri="{FF2B5EF4-FFF2-40B4-BE49-F238E27FC236}">
                <a16:creationId xmlns:a16="http://schemas.microsoft.com/office/drawing/2014/main" xmlns="" id="{F0FA3472-AA84-467D-AE33-5A4DEE7FE94A}"/>
              </a:ext>
            </a:extLst>
          </p:cNvPr>
          <p:cNvPicPr>
            <a:picLocks noChangeAspect="1"/>
          </p:cNvPicPr>
          <p:nvPr/>
        </p:nvPicPr>
        <p:blipFill>
          <a:blip r:embed="rId3"/>
          <a:stretch>
            <a:fillRect/>
          </a:stretch>
        </p:blipFill>
        <p:spPr>
          <a:xfrm>
            <a:off x="2747933" y="948014"/>
            <a:ext cx="4638675" cy="5476875"/>
          </a:xfrm>
          <a:prstGeom prst="rect">
            <a:avLst/>
          </a:prstGeom>
        </p:spPr>
      </p:pic>
    </p:spTree>
    <p:extLst>
      <p:ext uri="{BB962C8B-B14F-4D97-AF65-F5344CB8AC3E}">
        <p14:creationId xmlns:p14="http://schemas.microsoft.com/office/powerpoint/2010/main" val="4215123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b="1" dirty="0">
                <a:ea typeface="微软雅黑" panose="020B0503020204020204" charset="-122"/>
              </a:rPr>
              <a:t>项目介绍</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3421A8-2197-4AEA-9D31-A0542248A407}"/>
              </a:ext>
            </a:extLst>
          </p:cNvPr>
          <p:cNvSpPr/>
          <p:nvPr/>
        </p:nvSpPr>
        <p:spPr>
          <a:xfrm>
            <a:off x="4114924" y="143659"/>
            <a:ext cx="1107996" cy="369332"/>
          </a:xfrm>
          <a:prstGeom prst="rect">
            <a:avLst/>
          </a:prstGeom>
        </p:spPr>
        <p:txBody>
          <a:bodyPr wrap="none">
            <a:spAutoFit/>
          </a:bodyPr>
          <a:lstStyle/>
          <a:p>
            <a:r>
              <a:rPr lang="zh-CN" altLang="zh-CN" dirty="0"/>
              <a:t>功能测试</a:t>
            </a:r>
            <a:endParaRPr lang="zh-CN" altLang="en-US" dirty="0"/>
          </a:p>
        </p:txBody>
      </p:sp>
      <p:grpSp>
        <p:nvGrpSpPr>
          <p:cNvPr id="3" name="组合 2">
            <a:extLst>
              <a:ext uri="{FF2B5EF4-FFF2-40B4-BE49-F238E27FC236}">
                <a16:creationId xmlns:a16="http://schemas.microsoft.com/office/drawing/2014/main" xmlns="" id="{F22E8A17-ACD9-486C-BF2C-A00A02AD960A}"/>
              </a:ext>
            </a:extLst>
          </p:cNvPr>
          <p:cNvGrpSpPr/>
          <p:nvPr/>
        </p:nvGrpSpPr>
        <p:grpSpPr>
          <a:xfrm>
            <a:off x="4052936" y="73377"/>
            <a:ext cx="1255912" cy="509896"/>
            <a:chOff x="888096" y="1000203"/>
            <a:chExt cx="4259825" cy="944066"/>
          </a:xfrm>
        </p:grpSpPr>
        <p:sp>
          <p:nvSpPr>
            <p:cNvPr id="4" name="矩形 3">
              <a:extLst>
                <a:ext uri="{FF2B5EF4-FFF2-40B4-BE49-F238E27FC236}">
                  <a16:creationId xmlns:a16="http://schemas.microsoft.com/office/drawing/2014/main" xmlns="" id="{EBDD93A0-71EE-4E23-9F83-58282A83DA52}"/>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a:extLst>
                <a:ext uri="{FF2B5EF4-FFF2-40B4-BE49-F238E27FC236}">
                  <a16:creationId xmlns:a16="http://schemas.microsoft.com/office/drawing/2014/main" xmlns="" id="{9402E236-1063-401D-89C2-5234A06BD7C6}"/>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a:extLst>
                <a:ext uri="{FF2B5EF4-FFF2-40B4-BE49-F238E27FC236}">
                  <a16:creationId xmlns:a16="http://schemas.microsoft.com/office/drawing/2014/main" xmlns="" id="{C70479AC-1056-4A9D-9E88-FB81974D2B60}"/>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a:extLst>
                <a:ext uri="{FF2B5EF4-FFF2-40B4-BE49-F238E27FC236}">
                  <a16:creationId xmlns:a16="http://schemas.microsoft.com/office/drawing/2014/main" xmlns="" id="{CF2EE7A9-D2D7-4081-A51A-99E8B19D504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a:extLst>
                <a:ext uri="{FF2B5EF4-FFF2-40B4-BE49-F238E27FC236}">
                  <a16:creationId xmlns:a16="http://schemas.microsoft.com/office/drawing/2014/main" xmlns="" id="{D77C00F6-7C4E-4940-9472-EE047E15861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Rectangle 3">
            <a:extLst>
              <a:ext uri="{FF2B5EF4-FFF2-40B4-BE49-F238E27FC236}">
                <a16:creationId xmlns:a16="http://schemas.microsoft.com/office/drawing/2014/main" xmlns="" id="{1C79817F-B4F2-4BA7-B639-06D82442CE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xmlns="" id="{78EB4826-8D50-4962-8A08-7E25FECEC4FE}"/>
              </a:ext>
            </a:extLst>
          </p:cNvPr>
          <p:cNvSpPr>
            <a:spLocks noChangeArrowheads="1"/>
          </p:cNvSpPr>
          <p:nvPr/>
        </p:nvSpPr>
        <p:spPr bwMode="auto">
          <a:xfrm>
            <a:off x="0" y="4938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xmlns="" id="{FE71B3AB-A02C-4781-B9A8-36BB0050835C}"/>
              </a:ext>
            </a:extLst>
          </p:cNvPr>
          <p:cNvPicPr>
            <a:picLocks noChangeAspect="1"/>
          </p:cNvPicPr>
          <p:nvPr/>
        </p:nvPicPr>
        <p:blipFill>
          <a:blip r:embed="rId2"/>
          <a:stretch>
            <a:fillRect/>
          </a:stretch>
        </p:blipFill>
        <p:spPr>
          <a:xfrm>
            <a:off x="5598663" y="328325"/>
            <a:ext cx="6448425" cy="6181725"/>
          </a:xfrm>
          <a:prstGeom prst="rect">
            <a:avLst/>
          </a:prstGeom>
        </p:spPr>
      </p:pic>
      <p:pic>
        <p:nvPicPr>
          <p:cNvPr id="14" name="图片 13">
            <a:extLst>
              <a:ext uri="{FF2B5EF4-FFF2-40B4-BE49-F238E27FC236}">
                <a16:creationId xmlns:a16="http://schemas.microsoft.com/office/drawing/2014/main" xmlns="" id="{E0C0E94B-3A41-4517-9869-DD915CCC9405}"/>
              </a:ext>
            </a:extLst>
          </p:cNvPr>
          <p:cNvPicPr>
            <a:picLocks noChangeAspect="1"/>
          </p:cNvPicPr>
          <p:nvPr/>
        </p:nvPicPr>
        <p:blipFill>
          <a:blip r:embed="rId3"/>
          <a:stretch>
            <a:fillRect/>
          </a:stretch>
        </p:blipFill>
        <p:spPr>
          <a:xfrm>
            <a:off x="2437891" y="2475760"/>
            <a:ext cx="4883499" cy="3511103"/>
          </a:xfrm>
          <a:prstGeom prst="rect">
            <a:avLst/>
          </a:prstGeom>
        </p:spPr>
      </p:pic>
    </p:spTree>
    <p:extLst>
      <p:ext uri="{BB962C8B-B14F-4D97-AF65-F5344CB8AC3E}">
        <p14:creationId xmlns:p14="http://schemas.microsoft.com/office/powerpoint/2010/main" val="1146437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3421A8-2197-4AEA-9D31-A0542248A407}"/>
              </a:ext>
            </a:extLst>
          </p:cNvPr>
          <p:cNvSpPr/>
          <p:nvPr/>
        </p:nvSpPr>
        <p:spPr>
          <a:xfrm>
            <a:off x="5222920" y="194497"/>
            <a:ext cx="1107996" cy="369332"/>
          </a:xfrm>
          <a:prstGeom prst="rect">
            <a:avLst/>
          </a:prstGeom>
        </p:spPr>
        <p:txBody>
          <a:bodyPr wrap="none">
            <a:spAutoFit/>
          </a:bodyPr>
          <a:lstStyle/>
          <a:p>
            <a:r>
              <a:rPr lang="zh-CN" altLang="en-US" dirty="0"/>
              <a:t>用户</a:t>
            </a:r>
            <a:r>
              <a:rPr lang="zh-CN" altLang="zh-CN" dirty="0" smtClean="0"/>
              <a:t>测试</a:t>
            </a:r>
            <a:endParaRPr lang="zh-CN" altLang="en-US" dirty="0"/>
          </a:p>
        </p:txBody>
      </p:sp>
      <p:grpSp>
        <p:nvGrpSpPr>
          <p:cNvPr id="3" name="组合 2">
            <a:extLst>
              <a:ext uri="{FF2B5EF4-FFF2-40B4-BE49-F238E27FC236}">
                <a16:creationId xmlns:a16="http://schemas.microsoft.com/office/drawing/2014/main" xmlns="" id="{F22E8A17-ACD9-486C-BF2C-A00A02AD960A}"/>
              </a:ext>
            </a:extLst>
          </p:cNvPr>
          <p:cNvGrpSpPr/>
          <p:nvPr/>
        </p:nvGrpSpPr>
        <p:grpSpPr>
          <a:xfrm>
            <a:off x="5148962" y="124215"/>
            <a:ext cx="1255912" cy="509896"/>
            <a:chOff x="888096" y="1000203"/>
            <a:chExt cx="4259825" cy="944066"/>
          </a:xfrm>
        </p:grpSpPr>
        <p:sp>
          <p:nvSpPr>
            <p:cNvPr id="4" name="矩形 3">
              <a:extLst>
                <a:ext uri="{FF2B5EF4-FFF2-40B4-BE49-F238E27FC236}">
                  <a16:creationId xmlns:a16="http://schemas.microsoft.com/office/drawing/2014/main" xmlns="" id="{EBDD93A0-71EE-4E23-9F83-58282A83DA52}"/>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a:extLst>
                <a:ext uri="{FF2B5EF4-FFF2-40B4-BE49-F238E27FC236}">
                  <a16:creationId xmlns:a16="http://schemas.microsoft.com/office/drawing/2014/main" xmlns="" id="{9402E236-1063-401D-89C2-5234A06BD7C6}"/>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a:extLst>
                <a:ext uri="{FF2B5EF4-FFF2-40B4-BE49-F238E27FC236}">
                  <a16:creationId xmlns:a16="http://schemas.microsoft.com/office/drawing/2014/main" xmlns="" id="{C70479AC-1056-4A9D-9E88-FB81974D2B60}"/>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a:extLst>
                <a:ext uri="{FF2B5EF4-FFF2-40B4-BE49-F238E27FC236}">
                  <a16:creationId xmlns:a16="http://schemas.microsoft.com/office/drawing/2014/main" xmlns="" id="{CF2EE7A9-D2D7-4081-A51A-99E8B19D504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a:extLst>
                <a:ext uri="{FF2B5EF4-FFF2-40B4-BE49-F238E27FC236}">
                  <a16:creationId xmlns:a16="http://schemas.microsoft.com/office/drawing/2014/main" xmlns="" id="{D77C00F6-7C4E-4940-9472-EE047E15861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Rectangle 3">
            <a:extLst>
              <a:ext uri="{FF2B5EF4-FFF2-40B4-BE49-F238E27FC236}">
                <a16:creationId xmlns:a16="http://schemas.microsoft.com/office/drawing/2014/main" xmlns="" id="{1C79817F-B4F2-4BA7-B639-06D82442CE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xmlns="" id="{78EB4826-8D50-4962-8A08-7E25FECEC4FE}"/>
              </a:ext>
            </a:extLst>
          </p:cNvPr>
          <p:cNvSpPr>
            <a:spLocks noChangeArrowheads="1"/>
          </p:cNvSpPr>
          <p:nvPr/>
        </p:nvSpPr>
        <p:spPr bwMode="auto">
          <a:xfrm>
            <a:off x="0" y="4938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171" y="696574"/>
            <a:ext cx="3068915" cy="5455849"/>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61" y="457200"/>
            <a:ext cx="3338212" cy="5934599"/>
          </a:xfrm>
          <a:prstGeom prst="rect">
            <a:avLst/>
          </a:prstGeom>
        </p:spPr>
      </p:pic>
    </p:spTree>
    <p:extLst>
      <p:ext uri="{BB962C8B-B14F-4D97-AF65-F5344CB8AC3E}">
        <p14:creationId xmlns:p14="http://schemas.microsoft.com/office/powerpoint/2010/main" val="2001825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0D3CE88-1965-452A-AFE8-0E1CEEDD60E4}"/>
              </a:ext>
            </a:extLst>
          </p:cNvPr>
          <p:cNvSpPr/>
          <p:nvPr/>
        </p:nvSpPr>
        <p:spPr>
          <a:xfrm>
            <a:off x="852256" y="1511854"/>
            <a:ext cx="8164497" cy="369332"/>
          </a:xfrm>
          <a:prstGeom prst="rect">
            <a:avLst/>
          </a:prstGeom>
        </p:spPr>
        <p:txBody>
          <a:bodyPr wrap="square">
            <a:spAutoFit/>
          </a:bodyPr>
          <a:lstStyle/>
          <a:p>
            <a:r>
              <a:rPr lang="en-US" altLang="zh-CN" dirty="0">
                <a:hlinkClick r:id="rId2"/>
              </a:rPr>
              <a:t>https://www.cnblogs.com/muzipaopao/archive/2019/05/21/10898016.html</a:t>
            </a:r>
            <a:endParaRPr lang="zh-CN" altLang="en-US" dirty="0"/>
          </a:p>
        </p:txBody>
      </p:sp>
      <p:sp>
        <p:nvSpPr>
          <p:cNvPr id="3" name="文本框 2">
            <a:extLst>
              <a:ext uri="{FF2B5EF4-FFF2-40B4-BE49-F238E27FC236}">
                <a16:creationId xmlns:a16="http://schemas.microsoft.com/office/drawing/2014/main" xmlns="" id="{4B978423-806E-491D-BAA0-B7935626F9AE}"/>
              </a:ext>
            </a:extLst>
          </p:cNvPr>
          <p:cNvSpPr txBox="1"/>
          <p:nvPr/>
        </p:nvSpPr>
        <p:spPr>
          <a:xfrm>
            <a:off x="852256" y="568171"/>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参考资料</a:t>
            </a:r>
          </a:p>
        </p:txBody>
      </p:sp>
      <p:sp>
        <p:nvSpPr>
          <p:cNvPr id="4" name="文本框 3">
            <a:extLst>
              <a:ext uri="{FF2B5EF4-FFF2-40B4-BE49-F238E27FC236}">
                <a16:creationId xmlns:a16="http://schemas.microsoft.com/office/drawing/2014/main" xmlns="" id="{ECA4B429-3664-4B43-8BC1-6852ED76053F}"/>
              </a:ext>
            </a:extLst>
          </p:cNvPr>
          <p:cNvSpPr txBox="1"/>
          <p:nvPr/>
        </p:nvSpPr>
        <p:spPr>
          <a:xfrm>
            <a:off x="852256" y="2363204"/>
            <a:ext cx="47051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软件工程导论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版）张海藩、牟永敏</a:t>
            </a:r>
          </a:p>
        </p:txBody>
      </p:sp>
      <p:sp>
        <p:nvSpPr>
          <p:cNvPr id="6" name="文本框 5">
            <a:extLst>
              <a:ext uri="{FF2B5EF4-FFF2-40B4-BE49-F238E27FC236}">
                <a16:creationId xmlns:a16="http://schemas.microsoft.com/office/drawing/2014/main" xmlns="" id="{41CC30DB-8FCD-4809-87B9-BAF4E3A6130F}"/>
              </a:ext>
            </a:extLst>
          </p:cNvPr>
          <p:cNvSpPr txBox="1"/>
          <p:nvPr/>
        </p:nvSpPr>
        <p:spPr>
          <a:xfrm>
            <a:off x="852256" y="3214554"/>
            <a:ext cx="295465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微信小程序开发者文档</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2902A0CF-40FC-4A9B-ACC0-90B6D002C23D}"/>
              </a:ext>
            </a:extLst>
          </p:cNvPr>
          <p:cNvGraphicFramePr>
            <a:graphicFrameLocks noGrp="1"/>
          </p:cNvGraphicFramePr>
          <p:nvPr>
            <p:extLst>
              <p:ext uri="{D42A27DB-BD31-4B8C-83A1-F6EECF244321}">
                <p14:modId xmlns:p14="http://schemas.microsoft.com/office/powerpoint/2010/main" val="2747785488"/>
              </p:ext>
            </p:extLst>
          </p:nvPr>
        </p:nvGraphicFramePr>
        <p:xfrm>
          <a:off x="735860" y="3844605"/>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1316684176"/>
                    </a:ext>
                  </a:extLst>
                </a:gridCol>
                <a:gridCol w="2032000">
                  <a:extLst>
                    <a:ext uri="{9D8B030D-6E8A-4147-A177-3AD203B41FA5}">
                      <a16:colId xmlns:a16="http://schemas.microsoft.com/office/drawing/2014/main" xmlns="" val="3258398671"/>
                    </a:ext>
                  </a:extLst>
                </a:gridCol>
                <a:gridCol w="2032000">
                  <a:extLst>
                    <a:ext uri="{9D8B030D-6E8A-4147-A177-3AD203B41FA5}">
                      <a16:colId xmlns:a16="http://schemas.microsoft.com/office/drawing/2014/main" xmlns="" val="70538421"/>
                    </a:ext>
                  </a:extLst>
                </a:gridCol>
                <a:gridCol w="2032000">
                  <a:extLst>
                    <a:ext uri="{9D8B030D-6E8A-4147-A177-3AD203B41FA5}">
                      <a16:colId xmlns:a16="http://schemas.microsoft.com/office/drawing/2014/main" xmlns="" val="1799939373"/>
                    </a:ext>
                  </a:extLst>
                </a:gridCol>
              </a:tblGrid>
              <a:tr h="370840">
                <a:tc>
                  <a:txBody>
                    <a:bodyPr/>
                    <a:lstStyle/>
                    <a:p>
                      <a:r>
                        <a:rPr lang="zh-CN" altLang="en-US" dirty="0"/>
                        <a:t>组员</a:t>
                      </a:r>
                    </a:p>
                  </a:txBody>
                  <a:tcPr/>
                </a:tc>
                <a:tc>
                  <a:txBody>
                    <a:bodyPr/>
                    <a:lstStyle/>
                    <a:p>
                      <a:r>
                        <a:rPr lang="zh-CN" altLang="en-US" dirty="0"/>
                        <a:t>组长评分（</a:t>
                      </a:r>
                      <a:r>
                        <a:rPr lang="en-US" altLang="zh-CN" dirty="0"/>
                        <a:t>60%</a:t>
                      </a:r>
                      <a:r>
                        <a:rPr lang="zh-CN" altLang="en-US" dirty="0"/>
                        <a:t>）</a:t>
                      </a:r>
                    </a:p>
                  </a:txBody>
                  <a:tcPr/>
                </a:tc>
                <a:tc>
                  <a:txBody>
                    <a:bodyPr/>
                    <a:lstStyle/>
                    <a:p>
                      <a:r>
                        <a:rPr lang="zh-CN" altLang="en-US" dirty="0"/>
                        <a:t>组员互评</a:t>
                      </a:r>
                      <a:r>
                        <a:rPr lang="en-US" altLang="zh-CN" dirty="0"/>
                        <a:t>(40%)</a:t>
                      </a:r>
                      <a:endParaRPr lang="zh-CN" altLang="en-US" dirty="0"/>
                    </a:p>
                  </a:txBody>
                  <a:tcPr/>
                </a:tc>
                <a:tc>
                  <a:txBody>
                    <a:bodyPr/>
                    <a:lstStyle/>
                    <a:p>
                      <a:r>
                        <a:rPr lang="zh-CN" altLang="en-US" dirty="0"/>
                        <a:t>总评分</a:t>
                      </a:r>
                    </a:p>
                  </a:txBody>
                  <a:tcPr/>
                </a:tc>
                <a:extLst>
                  <a:ext uri="{0D108BD9-81ED-4DB2-BD59-A6C34878D82A}">
                    <a16:rowId xmlns:a16="http://schemas.microsoft.com/office/drawing/2014/main" xmlns="" val="3673750843"/>
                  </a:ext>
                </a:extLst>
              </a:tr>
              <a:tr h="370840">
                <a:tc>
                  <a:txBody>
                    <a:bodyPr/>
                    <a:lstStyle/>
                    <a:p>
                      <a:r>
                        <a:rPr lang="zh-CN" altLang="en-US" dirty="0"/>
                        <a:t>周磊</a:t>
                      </a:r>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xmlns="" val="625462659"/>
                  </a:ext>
                </a:extLst>
              </a:tr>
              <a:tr h="370840">
                <a:tc>
                  <a:txBody>
                    <a:bodyPr/>
                    <a:lstStyle/>
                    <a:p>
                      <a:r>
                        <a:rPr lang="zh-CN" altLang="en-US" dirty="0"/>
                        <a:t>唐敏敏</a:t>
                      </a:r>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xmlns="" val="416123173"/>
                  </a:ext>
                </a:extLst>
              </a:tr>
              <a:tr h="370840">
                <a:tc>
                  <a:txBody>
                    <a:bodyPr/>
                    <a:lstStyle/>
                    <a:p>
                      <a:r>
                        <a:rPr lang="zh-CN" altLang="en-US" dirty="0"/>
                        <a:t>许涛</a:t>
                      </a:r>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xmlns="" val="3546887438"/>
                  </a:ext>
                </a:extLst>
              </a:tr>
              <a:tr h="370840">
                <a:tc>
                  <a:txBody>
                    <a:bodyPr/>
                    <a:lstStyle/>
                    <a:p>
                      <a:r>
                        <a:rPr lang="zh-CN" altLang="en-US" dirty="0"/>
                        <a:t>杨际迁</a:t>
                      </a:r>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xmlns="" val="1932640771"/>
                  </a:ext>
                </a:extLst>
              </a:tr>
            </a:tbl>
          </a:graphicData>
        </a:graphic>
      </p:graphicFrame>
      <p:graphicFrame>
        <p:nvGraphicFramePr>
          <p:cNvPr id="3" name="表格 2">
            <a:extLst>
              <a:ext uri="{FF2B5EF4-FFF2-40B4-BE49-F238E27FC236}">
                <a16:creationId xmlns:a16="http://schemas.microsoft.com/office/drawing/2014/main" xmlns="" id="{3CF9A376-A1B8-4CBC-80B6-47E158E21418}"/>
              </a:ext>
            </a:extLst>
          </p:cNvPr>
          <p:cNvGraphicFramePr>
            <a:graphicFrameLocks noGrp="1"/>
          </p:cNvGraphicFramePr>
          <p:nvPr>
            <p:extLst>
              <p:ext uri="{D42A27DB-BD31-4B8C-83A1-F6EECF244321}">
                <p14:modId xmlns:p14="http://schemas.microsoft.com/office/powerpoint/2010/main" val="1220943159"/>
              </p:ext>
            </p:extLst>
          </p:nvPr>
        </p:nvGraphicFramePr>
        <p:xfrm>
          <a:off x="735860" y="932730"/>
          <a:ext cx="8128000" cy="1854200"/>
        </p:xfrm>
        <a:graphic>
          <a:graphicData uri="http://schemas.openxmlformats.org/drawingml/2006/table">
            <a:tbl>
              <a:tblPr firstRow="1" bandRow="1">
                <a:tableStyleId>{5C22544A-7EE6-4342-B048-85BDC9FD1C3A}</a:tableStyleId>
              </a:tblPr>
              <a:tblGrid>
                <a:gridCol w="1119573">
                  <a:extLst>
                    <a:ext uri="{9D8B030D-6E8A-4147-A177-3AD203B41FA5}">
                      <a16:colId xmlns:a16="http://schemas.microsoft.com/office/drawing/2014/main" xmlns="" val="2012391190"/>
                    </a:ext>
                  </a:extLst>
                </a:gridCol>
                <a:gridCol w="7008427">
                  <a:extLst>
                    <a:ext uri="{9D8B030D-6E8A-4147-A177-3AD203B41FA5}">
                      <a16:colId xmlns:a16="http://schemas.microsoft.com/office/drawing/2014/main" xmlns="" val="2167724823"/>
                    </a:ext>
                  </a:extLst>
                </a:gridCol>
              </a:tblGrid>
              <a:tr h="370840">
                <a:tc>
                  <a:txBody>
                    <a:bodyPr/>
                    <a:lstStyle/>
                    <a:p>
                      <a:r>
                        <a:rPr lang="zh-CN" altLang="en-US" dirty="0"/>
                        <a:t>组员</a:t>
                      </a:r>
                    </a:p>
                  </a:txBody>
                  <a:tcPr/>
                </a:tc>
                <a:tc>
                  <a:txBody>
                    <a:bodyPr/>
                    <a:lstStyle/>
                    <a:p>
                      <a:r>
                        <a:rPr lang="zh-CN" altLang="en-US" dirty="0"/>
                        <a:t>分工</a:t>
                      </a:r>
                    </a:p>
                  </a:txBody>
                  <a:tcPr/>
                </a:tc>
                <a:extLst>
                  <a:ext uri="{0D108BD9-81ED-4DB2-BD59-A6C34878D82A}">
                    <a16:rowId xmlns:a16="http://schemas.microsoft.com/office/drawing/2014/main" xmlns="" val="2766285973"/>
                  </a:ext>
                </a:extLst>
              </a:tr>
              <a:tr h="370840">
                <a:tc>
                  <a:txBody>
                    <a:bodyPr/>
                    <a:lstStyle/>
                    <a:p>
                      <a:r>
                        <a:rPr lang="zh-CN" altLang="en-US" dirty="0"/>
                        <a:t>周磊</a:t>
                      </a:r>
                    </a:p>
                  </a:txBody>
                  <a:tcPr/>
                </a:tc>
                <a:tc>
                  <a:txBody>
                    <a:bodyPr/>
                    <a:lstStyle/>
                    <a:p>
                      <a:endParaRPr lang="zh-CN" altLang="en-US" dirty="0"/>
                    </a:p>
                  </a:txBody>
                  <a:tcPr/>
                </a:tc>
                <a:extLst>
                  <a:ext uri="{0D108BD9-81ED-4DB2-BD59-A6C34878D82A}">
                    <a16:rowId xmlns:a16="http://schemas.microsoft.com/office/drawing/2014/main" xmlns="" val="4227810842"/>
                  </a:ext>
                </a:extLst>
              </a:tr>
              <a:tr h="370840">
                <a:tc>
                  <a:txBody>
                    <a:bodyPr/>
                    <a:lstStyle/>
                    <a:p>
                      <a:r>
                        <a:rPr lang="zh-CN" altLang="en-US" dirty="0"/>
                        <a:t>唐敏敏</a:t>
                      </a:r>
                    </a:p>
                  </a:txBody>
                  <a:tcPr/>
                </a:tc>
                <a:tc>
                  <a:txBody>
                    <a:bodyPr/>
                    <a:lstStyle/>
                    <a:p>
                      <a:endParaRPr lang="zh-CN" altLang="en-US"/>
                    </a:p>
                  </a:txBody>
                  <a:tcPr/>
                </a:tc>
                <a:extLst>
                  <a:ext uri="{0D108BD9-81ED-4DB2-BD59-A6C34878D82A}">
                    <a16:rowId xmlns:a16="http://schemas.microsoft.com/office/drawing/2014/main" xmlns="" val="340548475"/>
                  </a:ext>
                </a:extLst>
              </a:tr>
              <a:tr h="370840">
                <a:tc>
                  <a:txBody>
                    <a:bodyPr/>
                    <a:lstStyle/>
                    <a:p>
                      <a:r>
                        <a:rPr lang="zh-CN" altLang="en-US" dirty="0"/>
                        <a:t>许涛</a:t>
                      </a:r>
                    </a:p>
                  </a:txBody>
                  <a:tcPr/>
                </a:tc>
                <a:tc>
                  <a:txBody>
                    <a:bodyPr/>
                    <a:lstStyle/>
                    <a:p>
                      <a:endParaRPr lang="zh-CN" altLang="en-US"/>
                    </a:p>
                  </a:txBody>
                  <a:tcPr/>
                </a:tc>
                <a:extLst>
                  <a:ext uri="{0D108BD9-81ED-4DB2-BD59-A6C34878D82A}">
                    <a16:rowId xmlns:a16="http://schemas.microsoft.com/office/drawing/2014/main" xmlns="" val="3048355239"/>
                  </a:ext>
                </a:extLst>
              </a:tr>
              <a:tr h="370840">
                <a:tc>
                  <a:txBody>
                    <a:bodyPr/>
                    <a:lstStyle/>
                    <a:p>
                      <a:r>
                        <a:rPr lang="zh-CN" altLang="en-US" dirty="0"/>
                        <a:t>杨际迁</a:t>
                      </a:r>
                    </a:p>
                  </a:txBody>
                  <a:tcPr/>
                </a:tc>
                <a:tc>
                  <a:txBody>
                    <a:bodyPr/>
                    <a:lstStyle/>
                    <a:p>
                      <a:endParaRPr lang="zh-CN" altLang="en-US" dirty="0"/>
                    </a:p>
                  </a:txBody>
                  <a:tcPr/>
                </a:tc>
                <a:extLst>
                  <a:ext uri="{0D108BD9-81ED-4DB2-BD59-A6C34878D82A}">
                    <a16:rowId xmlns:a16="http://schemas.microsoft.com/office/drawing/2014/main" xmlns="" val="1619335082"/>
                  </a:ext>
                </a:extLst>
              </a:tr>
            </a:tbl>
          </a:graphicData>
        </a:graphic>
      </p:graphicFrame>
    </p:spTree>
    <p:extLst>
      <p:ext uri="{BB962C8B-B14F-4D97-AF65-F5344CB8AC3E}">
        <p14:creationId xmlns:p14="http://schemas.microsoft.com/office/powerpoint/2010/main" val="254050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3013501"/>
            <a:ext cx="8604600" cy="830997"/>
          </a:xfrm>
          <a:prstGeom prst="rect">
            <a:avLst/>
          </a:prstGeom>
        </p:spPr>
        <p:txBody>
          <a:bodyPr wrap="none">
            <a:spAutoFit/>
          </a:bodyPr>
          <a:lstStyle/>
          <a:p>
            <a:pPr algn="ctr"/>
            <a:r>
              <a:rPr lang="en-US" altLang="zh-CN" sz="4800" b="1" dirty="0"/>
              <a:t>THANK YOU FOR WATCHING</a:t>
            </a:r>
          </a:p>
        </p:txBody>
      </p:sp>
      <p:sp>
        <p:nvSpPr>
          <p:cNvPr id="7" name="矩形 6"/>
          <p:cNvSpPr/>
          <p:nvPr/>
        </p:nvSpPr>
        <p:spPr>
          <a:xfrm>
            <a:off x="10902173" y="4982632"/>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926428" y="424144"/>
            <a:ext cx="2300757" cy="509896"/>
            <a:chOff x="888096" y="1000203"/>
            <a:chExt cx="4259825" cy="944066"/>
          </a:xfrm>
        </p:grpSpPr>
        <p:sp>
          <p:nvSpPr>
            <p:cNvPr id="5" name="矩形 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矩形 16"/>
          <p:cNvSpPr/>
          <p:nvPr/>
        </p:nvSpPr>
        <p:spPr>
          <a:xfrm>
            <a:off x="1149667" y="499520"/>
            <a:ext cx="697627" cy="400110"/>
          </a:xfrm>
          <a:prstGeom prst="rect">
            <a:avLst/>
          </a:prstGeom>
        </p:spPr>
        <p:txBody>
          <a:bodyPr wrap="none">
            <a:spAutoFit/>
          </a:bodyPr>
          <a:lstStyle/>
          <a:p>
            <a:pPr algn="ctr"/>
            <a:r>
              <a:rPr lang="zh-CN" altLang="en-US" sz="2000" dirty="0"/>
              <a:t>背景</a:t>
            </a:r>
          </a:p>
        </p:txBody>
      </p:sp>
      <p:sp>
        <p:nvSpPr>
          <p:cNvPr id="18" name="矩形 17"/>
          <p:cNvSpPr/>
          <p:nvPr/>
        </p:nvSpPr>
        <p:spPr>
          <a:xfrm>
            <a:off x="938920" y="1052845"/>
            <a:ext cx="6550312" cy="1497654"/>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因为现在的新闻、资讯</a:t>
            </a:r>
            <a:r>
              <a:rPr lang="en-US" altLang="zh-CN" dirty="0">
                <a:solidFill>
                  <a:schemeClr val="bg1">
                    <a:lumMod val="50000"/>
                  </a:schemeClr>
                </a:solidFill>
                <a:latin typeface="微软雅黑" panose="020B0503020204020204" charset="-122"/>
                <a:ea typeface="微软雅黑" panose="020B0503020204020204" charset="-122"/>
              </a:rPr>
              <a:t>APP</a:t>
            </a:r>
            <a:r>
              <a:rPr lang="zh-CN" altLang="en-US" dirty="0">
                <a:solidFill>
                  <a:schemeClr val="bg1">
                    <a:lumMod val="50000"/>
                  </a:schemeClr>
                </a:solidFill>
                <a:latin typeface="微软雅黑" panose="020B0503020204020204" charset="-122"/>
                <a:ea typeface="微软雅黑" panose="020B0503020204020204" charset="-122"/>
              </a:rPr>
              <a:t>多得如春笋一般，虽然各个公司都有自己的不同侧重点的推荐阅读内容，但是要是想在碎片化时间内广泛阅读大量的不同领域的热点资讯，就不得不打开不同的</a:t>
            </a:r>
            <a:r>
              <a:rPr lang="en-US" altLang="zh-CN" dirty="0">
                <a:solidFill>
                  <a:schemeClr val="bg1">
                    <a:lumMod val="50000"/>
                  </a:schemeClr>
                </a:solidFill>
                <a:latin typeface="微软雅黑" panose="020B0503020204020204" charset="-122"/>
                <a:ea typeface="微软雅黑" panose="020B0503020204020204" charset="-122"/>
              </a:rPr>
              <a:t>APP</a:t>
            </a:r>
            <a:r>
              <a:rPr lang="zh-CN" altLang="en-US" dirty="0">
                <a:solidFill>
                  <a:schemeClr val="bg1">
                    <a:lumMod val="50000"/>
                  </a:schemeClr>
                </a:solidFill>
                <a:latin typeface="微软雅黑" panose="020B0503020204020204" charset="-122"/>
                <a:ea typeface="微软雅黑" panose="020B0503020204020204" charset="-122"/>
              </a:rPr>
              <a:t>。这降低了使用者的阅读效率和积极程度。</a:t>
            </a:r>
          </a:p>
        </p:txBody>
      </p:sp>
      <p:grpSp>
        <p:nvGrpSpPr>
          <p:cNvPr id="27" name="组合 26"/>
          <p:cNvGrpSpPr/>
          <p:nvPr/>
        </p:nvGrpSpPr>
        <p:grpSpPr>
          <a:xfrm>
            <a:off x="945872" y="2688774"/>
            <a:ext cx="2300757" cy="509896"/>
            <a:chOff x="888096" y="1000203"/>
            <a:chExt cx="4259825" cy="944066"/>
          </a:xfrm>
        </p:grpSpPr>
        <p:sp>
          <p:nvSpPr>
            <p:cNvPr id="28" name="矩形 2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3" name="矩形 32"/>
          <p:cNvSpPr/>
          <p:nvPr/>
        </p:nvSpPr>
        <p:spPr>
          <a:xfrm>
            <a:off x="1175316" y="2767197"/>
            <a:ext cx="646331" cy="369332"/>
          </a:xfrm>
          <a:prstGeom prst="rect">
            <a:avLst/>
          </a:prstGeom>
        </p:spPr>
        <p:txBody>
          <a:bodyPr wrap="none">
            <a:spAutoFit/>
          </a:bodyPr>
          <a:lstStyle/>
          <a:p>
            <a:pPr algn="ctr"/>
            <a:r>
              <a:rPr lang="zh-CN" altLang="en-US" dirty="0"/>
              <a:t>目的</a:t>
            </a:r>
          </a:p>
        </p:txBody>
      </p:sp>
      <p:sp>
        <p:nvSpPr>
          <p:cNvPr id="34" name="矩形 33"/>
          <p:cNvSpPr/>
          <p:nvPr/>
        </p:nvSpPr>
        <p:spPr>
          <a:xfrm>
            <a:off x="942730" y="3307855"/>
            <a:ext cx="6550312" cy="1497654"/>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我们小组希望能做出一款能够在不占用你太多时间的前提下能够使你进步的热点资讯集合软件。此款</a:t>
            </a:r>
            <a:r>
              <a:rPr lang="en-US" altLang="zh-CN" dirty="0">
                <a:solidFill>
                  <a:schemeClr val="bg1">
                    <a:lumMod val="50000"/>
                  </a:schemeClr>
                </a:solidFill>
                <a:latin typeface="微软雅黑" panose="020B0503020204020204" charset="-122"/>
                <a:ea typeface="微软雅黑" panose="020B0503020204020204" charset="-122"/>
              </a:rPr>
              <a:t>APP</a:t>
            </a:r>
            <a:r>
              <a:rPr lang="zh-CN" altLang="en-US" dirty="0">
                <a:solidFill>
                  <a:schemeClr val="bg1">
                    <a:lumMod val="50000"/>
                  </a:schemeClr>
                </a:solidFill>
                <a:latin typeface="微软雅黑" panose="020B0503020204020204" charset="-122"/>
                <a:ea typeface="微软雅黑" panose="020B0503020204020204" charset="-122"/>
              </a:rPr>
              <a:t>能够从不同的平台上将各类热点咨询搜集起来，统一展示用户。因此我们将其命名为“</a:t>
            </a:r>
            <a:r>
              <a:rPr lang="en-US" altLang="zh-CN" dirty="0">
                <a:solidFill>
                  <a:schemeClr val="bg1">
                    <a:lumMod val="50000"/>
                  </a:schemeClr>
                </a:solidFill>
                <a:latin typeface="微软雅黑" panose="020B0503020204020204" charset="-122"/>
                <a:ea typeface="微软雅黑" panose="020B0503020204020204" charset="-122"/>
              </a:rPr>
              <a:t>Collector”</a:t>
            </a:r>
            <a:r>
              <a:rPr lang="zh-CN" altLang="en-US" dirty="0">
                <a:solidFill>
                  <a:schemeClr val="bg1">
                    <a:lumMod val="50000"/>
                  </a:schemeClr>
                </a:solidFill>
                <a:latin typeface="微软雅黑" panose="020B0503020204020204" charset="-122"/>
                <a:ea typeface="微软雅黑" panose="020B0503020204020204" charset="-122"/>
              </a:rPr>
              <a:t>。</a:t>
            </a:r>
          </a:p>
        </p:txBody>
      </p:sp>
      <p:grpSp>
        <p:nvGrpSpPr>
          <p:cNvPr id="35" name="组合 34"/>
          <p:cNvGrpSpPr/>
          <p:nvPr/>
        </p:nvGrpSpPr>
        <p:grpSpPr>
          <a:xfrm>
            <a:off x="945872" y="4977483"/>
            <a:ext cx="2300757" cy="509896"/>
            <a:chOff x="888096" y="1000203"/>
            <a:chExt cx="4259825" cy="944066"/>
          </a:xfrm>
        </p:grpSpPr>
        <p:sp>
          <p:nvSpPr>
            <p:cNvPr id="36" name="矩形 3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1" name="矩形 40"/>
          <p:cNvSpPr/>
          <p:nvPr/>
        </p:nvSpPr>
        <p:spPr>
          <a:xfrm>
            <a:off x="1175316" y="5052859"/>
            <a:ext cx="1107996" cy="369332"/>
          </a:xfrm>
          <a:prstGeom prst="rect">
            <a:avLst/>
          </a:prstGeom>
        </p:spPr>
        <p:txBody>
          <a:bodyPr wrap="none">
            <a:spAutoFit/>
          </a:bodyPr>
          <a:lstStyle/>
          <a:p>
            <a:pPr algn="ctr"/>
            <a:r>
              <a:rPr lang="zh-CN" altLang="en-US" dirty="0"/>
              <a:t>面向人群</a:t>
            </a:r>
          </a:p>
        </p:txBody>
      </p:sp>
      <p:sp>
        <p:nvSpPr>
          <p:cNvPr id="42" name="矩形 41"/>
          <p:cNvSpPr/>
          <p:nvPr/>
        </p:nvSpPr>
        <p:spPr>
          <a:xfrm>
            <a:off x="942730" y="5577019"/>
            <a:ext cx="6550312"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喜欢资讯的人群，例如大学生、工作人士等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149447" y="361219"/>
            <a:ext cx="877163" cy="369332"/>
          </a:xfrm>
          <a:prstGeom prst="rect">
            <a:avLst/>
          </a:prstGeom>
        </p:spPr>
        <p:txBody>
          <a:bodyPr wrap="none">
            <a:spAutoFit/>
          </a:bodyPr>
          <a:lstStyle/>
          <a:p>
            <a:r>
              <a:rPr lang="zh-CN" altLang="en-US" dirty="0"/>
              <a:t>甘特图</a:t>
            </a:r>
          </a:p>
        </p:txBody>
      </p:sp>
      <p:grpSp>
        <p:nvGrpSpPr>
          <p:cNvPr id="14" name="组合 13"/>
          <p:cNvGrpSpPr/>
          <p:nvPr/>
        </p:nvGrpSpPr>
        <p:grpSpPr>
          <a:xfrm>
            <a:off x="4153004" y="285843"/>
            <a:ext cx="1074352"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2" name="图片 1">
            <a:extLst>
              <a:ext uri="{FF2B5EF4-FFF2-40B4-BE49-F238E27FC236}">
                <a16:creationId xmlns:a16="http://schemas.microsoft.com/office/drawing/2014/main" xmlns="" id="{9312C29E-15A6-4B4E-8A69-48A18FE09833}"/>
              </a:ext>
            </a:extLst>
          </p:cNvPr>
          <p:cNvPicPr>
            <a:picLocks noChangeAspect="1"/>
          </p:cNvPicPr>
          <p:nvPr/>
        </p:nvPicPr>
        <p:blipFill rotWithShape="1">
          <a:blip r:embed="rId2"/>
          <a:srcRect l="10440" t="15143" r="21942" b="8997"/>
          <a:stretch/>
        </p:blipFill>
        <p:spPr>
          <a:xfrm>
            <a:off x="6295146" y="212413"/>
            <a:ext cx="5670249" cy="3578300"/>
          </a:xfrm>
          <a:prstGeom prst="rect">
            <a:avLst/>
          </a:prstGeom>
        </p:spPr>
      </p:pic>
      <p:pic>
        <p:nvPicPr>
          <p:cNvPr id="3" name="图片 2">
            <a:extLst>
              <a:ext uri="{FF2B5EF4-FFF2-40B4-BE49-F238E27FC236}">
                <a16:creationId xmlns:a16="http://schemas.microsoft.com/office/drawing/2014/main" xmlns="" id="{26291EF8-D133-4751-A0FC-8629693AC5F9}"/>
              </a:ext>
            </a:extLst>
          </p:cNvPr>
          <p:cNvPicPr>
            <a:picLocks noChangeAspect="1"/>
          </p:cNvPicPr>
          <p:nvPr/>
        </p:nvPicPr>
        <p:blipFill rotWithShape="1">
          <a:blip r:embed="rId3"/>
          <a:srcRect l="10149" t="15710" r="2646" b="8609"/>
          <a:stretch/>
        </p:blipFill>
        <p:spPr>
          <a:xfrm>
            <a:off x="2210748" y="1722268"/>
            <a:ext cx="8111969" cy="3960003"/>
          </a:xfrm>
          <a:prstGeom prst="rect">
            <a:avLst/>
          </a:prstGeom>
        </p:spPr>
      </p:pic>
      <p:pic>
        <p:nvPicPr>
          <p:cNvPr id="4" name="图片 3">
            <a:extLst>
              <a:ext uri="{FF2B5EF4-FFF2-40B4-BE49-F238E27FC236}">
                <a16:creationId xmlns:a16="http://schemas.microsoft.com/office/drawing/2014/main" xmlns="" id="{D3C0C1E5-E6F7-4D27-8A32-F8F3577E7335}"/>
              </a:ext>
            </a:extLst>
          </p:cNvPr>
          <p:cNvPicPr>
            <a:picLocks noChangeAspect="1"/>
          </p:cNvPicPr>
          <p:nvPr/>
        </p:nvPicPr>
        <p:blipFill rotWithShape="1">
          <a:blip r:embed="rId4"/>
          <a:srcRect l="10122" t="15143" r="26019" b="9386"/>
          <a:stretch/>
        </p:blipFill>
        <p:spPr>
          <a:xfrm>
            <a:off x="189752" y="3320496"/>
            <a:ext cx="5057723" cy="3362318"/>
          </a:xfrm>
          <a:prstGeom prst="rect">
            <a:avLst/>
          </a:prstGeom>
        </p:spPr>
      </p:pic>
    </p:spTree>
    <p:extLst>
      <p:ext uri="{BB962C8B-B14F-4D97-AF65-F5344CB8AC3E}">
        <p14:creationId xmlns:p14="http://schemas.microsoft.com/office/powerpoint/2010/main" val="94501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TWO</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b="1" dirty="0">
                <a:ea typeface="微软雅黑" panose="020B0503020204020204" charset="-122"/>
              </a:rPr>
              <a:t>可行性分析</a:t>
            </a: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40501" y="69037"/>
            <a:ext cx="2300757" cy="509896"/>
            <a:chOff x="888096" y="1000203"/>
            <a:chExt cx="4259825" cy="944066"/>
          </a:xfrm>
        </p:grpSpPr>
        <p:sp>
          <p:nvSpPr>
            <p:cNvPr id="5" name="矩形 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矩形 16"/>
          <p:cNvSpPr/>
          <p:nvPr/>
        </p:nvSpPr>
        <p:spPr>
          <a:xfrm>
            <a:off x="473975" y="119525"/>
            <a:ext cx="1980029" cy="400110"/>
          </a:xfrm>
          <a:prstGeom prst="rect">
            <a:avLst/>
          </a:prstGeom>
        </p:spPr>
        <p:txBody>
          <a:bodyPr wrap="none">
            <a:spAutoFit/>
          </a:bodyPr>
          <a:lstStyle/>
          <a:p>
            <a:pPr algn="ctr"/>
            <a:r>
              <a:rPr lang="zh-CN" altLang="en-US" sz="2000" dirty="0"/>
              <a:t>前端技术可行性</a:t>
            </a:r>
          </a:p>
        </p:txBody>
      </p:sp>
      <p:sp>
        <p:nvSpPr>
          <p:cNvPr id="18" name="矩形 17"/>
          <p:cNvSpPr/>
          <p:nvPr/>
        </p:nvSpPr>
        <p:spPr>
          <a:xfrm>
            <a:off x="352993" y="697738"/>
            <a:ext cx="6550312" cy="1497654"/>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系统分成前后端，前端是微信小程序的开发，小程序基于</a:t>
            </a:r>
            <a:r>
              <a:rPr lang="en-US" altLang="zh-CN" dirty="0">
                <a:solidFill>
                  <a:schemeClr val="bg1">
                    <a:lumMod val="50000"/>
                  </a:schemeClr>
                </a:solidFill>
                <a:latin typeface="微软雅黑" panose="020B0503020204020204" charset="-122"/>
                <a:ea typeface="微软雅黑" panose="020B0503020204020204" charset="-122"/>
              </a:rPr>
              <a:t>HTML5</a:t>
            </a:r>
            <a:r>
              <a:rPr lang="zh-CN" altLang="en-US" dirty="0">
                <a:solidFill>
                  <a:schemeClr val="bg1">
                    <a:lumMod val="50000"/>
                  </a:schemeClr>
                </a:solidFill>
                <a:latin typeface="微软雅黑" panose="020B0503020204020204" charset="-122"/>
                <a:ea typeface="微软雅黑" panose="020B0503020204020204" charset="-122"/>
              </a:rPr>
              <a:t>，同时有微信自带的框架</a:t>
            </a:r>
            <a:r>
              <a:rPr lang="en-US" altLang="zh-CN" dirty="0">
                <a:solidFill>
                  <a:schemeClr val="bg1">
                    <a:lumMod val="50000"/>
                  </a:schemeClr>
                </a:solidFill>
                <a:latin typeface="微软雅黑" panose="020B0503020204020204" charset="-122"/>
                <a:ea typeface="微软雅黑" panose="020B0503020204020204" charset="-122"/>
              </a:rPr>
              <a:t>MINA</a:t>
            </a:r>
            <a:r>
              <a:rPr lang="zh-CN" altLang="en-US" dirty="0">
                <a:solidFill>
                  <a:schemeClr val="bg1">
                    <a:lumMod val="50000"/>
                  </a:schemeClr>
                </a:solidFill>
                <a:latin typeface="微软雅黑" panose="020B0503020204020204" charset="-122"/>
                <a:ea typeface="微软雅黑" panose="020B0503020204020204" charset="-122"/>
              </a:rPr>
              <a:t>，微信的开发者文档将是我们学习的一大利器，同时其拥有成熟的开发者社区，我们对此还是充满信心。</a:t>
            </a:r>
          </a:p>
        </p:txBody>
      </p:sp>
      <p:grpSp>
        <p:nvGrpSpPr>
          <p:cNvPr id="27" name="组合 26"/>
          <p:cNvGrpSpPr/>
          <p:nvPr/>
        </p:nvGrpSpPr>
        <p:grpSpPr>
          <a:xfrm>
            <a:off x="359945" y="2333667"/>
            <a:ext cx="2300757" cy="509896"/>
            <a:chOff x="888096" y="1000203"/>
            <a:chExt cx="4259825" cy="944066"/>
          </a:xfrm>
        </p:grpSpPr>
        <p:sp>
          <p:nvSpPr>
            <p:cNvPr id="28" name="矩形 2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椭圆 3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3" name="矩形 32"/>
          <p:cNvSpPr/>
          <p:nvPr/>
        </p:nvSpPr>
        <p:spPr>
          <a:xfrm>
            <a:off x="530391" y="2402470"/>
            <a:ext cx="1800493" cy="369332"/>
          </a:xfrm>
          <a:prstGeom prst="rect">
            <a:avLst/>
          </a:prstGeom>
        </p:spPr>
        <p:txBody>
          <a:bodyPr wrap="none">
            <a:spAutoFit/>
          </a:bodyPr>
          <a:lstStyle/>
          <a:p>
            <a:pPr algn="ctr"/>
            <a:r>
              <a:rPr lang="zh-CN" altLang="en-US" dirty="0"/>
              <a:t>后端技术可行性</a:t>
            </a:r>
          </a:p>
        </p:txBody>
      </p:sp>
      <p:sp>
        <p:nvSpPr>
          <p:cNvPr id="34" name="矩形 33"/>
          <p:cNvSpPr/>
          <p:nvPr/>
        </p:nvSpPr>
        <p:spPr>
          <a:xfrm>
            <a:off x="356803" y="2952748"/>
            <a:ext cx="6550312" cy="1497654"/>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系统的后端上运行</a:t>
            </a:r>
            <a:r>
              <a:rPr lang="en-US" altLang="zh-CN" dirty="0">
                <a:solidFill>
                  <a:schemeClr val="bg1">
                    <a:lumMod val="50000"/>
                  </a:schemeClr>
                </a:solidFill>
                <a:latin typeface="微软雅黑" panose="020B0503020204020204" charset="-122"/>
                <a:ea typeface="微软雅黑" panose="020B0503020204020204" charset="-122"/>
              </a:rPr>
              <a:t>NODE.JS</a:t>
            </a:r>
            <a:r>
              <a:rPr lang="zh-CN" altLang="en-US" dirty="0">
                <a:solidFill>
                  <a:schemeClr val="bg1">
                    <a:lumMod val="50000"/>
                  </a:schemeClr>
                </a:solidFill>
                <a:latin typeface="微软雅黑" panose="020B0503020204020204" charset="-122"/>
                <a:ea typeface="微软雅黑" panose="020B0503020204020204" charset="-122"/>
              </a:rPr>
              <a:t>，</a:t>
            </a:r>
            <a:r>
              <a:rPr lang="en-US" altLang="zh-CN" dirty="0">
                <a:solidFill>
                  <a:schemeClr val="bg1">
                    <a:lumMod val="50000"/>
                  </a:schemeClr>
                </a:solidFill>
                <a:latin typeface="微软雅黑" panose="020B0503020204020204" charset="-122"/>
                <a:ea typeface="微软雅黑" panose="020B0503020204020204" charset="-122"/>
              </a:rPr>
              <a:t>NGINX</a:t>
            </a:r>
            <a:r>
              <a:rPr lang="zh-CN" altLang="en-US" dirty="0">
                <a:solidFill>
                  <a:schemeClr val="bg1">
                    <a:lumMod val="50000"/>
                  </a:schemeClr>
                </a:solidFill>
                <a:latin typeface="微软雅黑" panose="020B0503020204020204" charset="-122"/>
                <a:ea typeface="微软雅黑" panose="020B0503020204020204" charset="-122"/>
              </a:rPr>
              <a:t>和</a:t>
            </a:r>
            <a:r>
              <a:rPr lang="en-US" altLang="zh-CN" dirty="0">
                <a:solidFill>
                  <a:schemeClr val="bg1">
                    <a:lumMod val="50000"/>
                  </a:schemeClr>
                </a:solidFill>
                <a:latin typeface="微软雅黑" panose="020B0503020204020204" charset="-122"/>
                <a:ea typeface="微软雅黑" panose="020B0503020204020204" charset="-122"/>
              </a:rPr>
              <a:t>MYSQL</a:t>
            </a:r>
            <a:r>
              <a:rPr lang="zh-CN" altLang="en-US" dirty="0">
                <a:solidFill>
                  <a:schemeClr val="bg1">
                    <a:lumMod val="50000"/>
                  </a:schemeClr>
                </a:solidFill>
                <a:latin typeface="微软雅黑" panose="020B0503020204020204" charset="-122"/>
                <a:ea typeface="微软雅黑" panose="020B0503020204020204" charset="-122"/>
              </a:rPr>
              <a:t>，使用阿里云。微信小程序也提供了高度封装好的</a:t>
            </a:r>
            <a:r>
              <a:rPr lang="en-US" altLang="zh-CN" dirty="0" err="1">
                <a:solidFill>
                  <a:schemeClr val="bg1">
                    <a:lumMod val="50000"/>
                  </a:schemeClr>
                </a:solidFill>
                <a:latin typeface="微软雅黑" panose="020B0503020204020204" charset="-122"/>
                <a:ea typeface="微软雅黑" panose="020B0503020204020204" charset="-122"/>
              </a:rPr>
              <a:t>api</a:t>
            </a:r>
            <a:r>
              <a:rPr lang="zh-CN" altLang="en-US" dirty="0">
                <a:solidFill>
                  <a:schemeClr val="bg1">
                    <a:lumMod val="50000"/>
                  </a:schemeClr>
                </a:solidFill>
                <a:latin typeface="微软雅黑" panose="020B0503020204020204" charset="-122"/>
                <a:ea typeface="微软雅黑" panose="020B0503020204020204" charset="-122"/>
              </a:rPr>
              <a:t>，减少了网络问题的发生。网上能够参考的优秀教程和源码丰富。我们可以进行大量的学习。</a:t>
            </a:r>
          </a:p>
        </p:txBody>
      </p:sp>
      <p:grpSp>
        <p:nvGrpSpPr>
          <p:cNvPr id="35" name="组合 34"/>
          <p:cNvGrpSpPr/>
          <p:nvPr/>
        </p:nvGrpSpPr>
        <p:grpSpPr>
          <a:xfrm>
            <a:off x="359945" y="4622376"/>
            <a:ext cx="2300757" cy="509896"/>
            <a:chOff x="888096" y="1000203"/>
            <a:chExt cx="4259825" cy="944066"/>
          </a:xfrm>
        </p:grpSpPr>
        <p:sp>
          <p:nvSpPr>
            <p:cNvPr id="36" name="矩形 3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椭圆 3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椭圆 3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1" name="矩形 40"/>
          <p:cNvSpPr/>
          <p:nvPr/>
        </p:nvSpPr>
        <p:spPr>
          <a:xfrm>
            <a:off x="473975" y="4697752"/>
            <a:ext cx="1338828" cy="369332"/>
          </a:xfrm>
          <a:prstGeom prst="rect">
            <a:avLst/>
          </a:prstGeom>
        </p:spPr>
        <p:txBody>
          <a:bodyPr wrap="none">
            <a:spAutoFit/>
          </a:bodyPr>
          <a:lstStyle/>
          <a:p>
            <a:pPr algn="ctr"/>
            <a:r>
              <a:rPr lang="zh-CN" altLang="en-US" dirty="0"/>
              <a:t>经济可行性</a:t>
            </a:r>
          </a:p>
        </p:txBody>
      </p:sp>
      <p:sp>
        <p:nvSpPr>
          <p:cNvPr id="42" name="矩形 41"/>
          <p:cNvSpPr/>
          <p:nvPr/>
        </p:nvSpPr>
        <p:spPr>
          <a:xfrm>
            <a:off x="340501" y="5254546"/>
            <a:ext cx="6550312" cy="1497654"/>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这个系统没有经济效益，而且网络上并没有类似于该项目的完整源码，所以不同的模块所需的技术要分开学，而且相应负责的同学要保持密切的共同，才能实现项目的基本功能，开发这个小程序，我们主要是想让用户在休息和放松时使用。</a:t>
            </a:r>
          </a:p>
        </p:txBody>
      </p:sp>
    </p:spTree>
    <p:extLst>
      <p:ext uri="{BB962C8B-B14F-4D97-AF65-F5344CB8AC3E}">
        <p14:creationId xmlns:p14="http://schemas.microsoft.com/office/powerpoint/2010/main" val="120753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b="1" dirty="0">
                <a:ea typeface="微软雅黑" panose="020B0503020204020204" charset="-122"/>
              </a:rPr>
              <a:t>需求分析</a:t>
            </a: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17073" y="3063351"/>
            <a:ext cx="1620957" cy="523220"/>
          </a:xfrm>
          <a:prstGeom prst="rect">
            <a:avLst/>
          </a:prstGeom>
        </p:spPr>
        <p:txBody>
          <a:bodyPr wrap="none">
            <a:spAutoFit/>
          </a:bodyPr>
          <a:lstStyle/>
          <a:p>
            <a:r>
              <a:rPr lang="zh-CN" altLang="en-US" sz="2800" dirty="0"/>
              <a:t>用户代表</a:t>
            </a:r>
          </a:p>
        </p:txBody>
      </p:sp>
      <p:sp>
        <p:nvSpPr>
          <p:cNvPr id="7" name="矩形 6"/>
          <p:cNvSpPr/>
          <p:nvPr/>
        </p:nvSpPr>
        <p:spPr>
          <a:xfrm>
            <a:off x="1226320" y="2184555"/>
            <a:ext cx="1845354"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各类资讯爱好者</a:t>
            </a:r>
          </a:p>
        </p:txBody>
      </p:sp>
      <p:sp>
        <p:nvSpPr>
          <p:cNvPr id="8" name="矩形 7"/>
          <p:cNvSpPr/>
          <p:nvPr/>
        </p:nvSpPr>
        <p:spPr>
          <a:xfrm>
            <a:off x="1226320" y="4572108"/>
            <a:ext cx="6550312"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周同学 软工</a:t>
            </a:r>
            <a:r>
              <a:rPr lang="en-US" altLang="zh-CN" dirty="0">
                <a:solidFill>
                  <a:schemeClr val="bg1">
                    <a:lumMod val="50000"/>
                  </a:schemeClr>
                </a:solidFill>
                <a:latin typeface="微软雅黑" panose="020B0503020204020204" charset="-122"/>
                <a:ea typeface="微软雅黑" panose="020B0503020204020204" charset="-122"/>
              </a:rPr>
              <a:t>1703</a:t>
            </a:r>
            <a:r>
              <a:rPr lang="zh-CN" altLang="en-US" dirty="0">
                <a:solidFill>
                  <a:schemeClr val="bg1">
                    <a:lumMod val="50000"/>
                  </a:schemeClr>
                </a:solidFill>
                <a:latin typeface="微软雅黑" panose="020B0503020204020204" charset="-122"/>
                <a:ea typeface="微软雅黑" panose="020B0503020204020204" charset="-122"/>
              </a:rPr>
              <a:t>班同学</a:t>
            </a:r>
          </a:p>
        </p:txBody>
      </p:sp>
      <p:sp>
        <p:nvSpPr>
          <p:cNvPr id="9" name="矩形 8"/>
          <p:cNvSpPr/>
          <p:nvPr/>
        </p:nvSpPr>
        <p:spPr>
          <a:xfrm>
            <a:off x="1226320" y="5273556"/>
            <a:ext cx="6550312"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郑同学 计算机专业同学</a:t>
            </a:r>
          </a:p>
        </p:txBody>
      </p:sp>
      <p:sp>
        <p:nvSpPr>
          <p:cNvPr id="10" name="矩形 9">
            <a:extLst>
              <a:ext uri="{FF2B5EF4-FFF2-40B4-BE49-F238E27FC236}">
                <a16:creationId xmlns:a16="http://schemas.microsoft.com/office/drawing/2014/main" xmlns="" id="{599B2895-0FB1-4CC7-896E-456741CB4C3A}"/>
              </a:ext>
            </a:extLst>
          </p:cNvPr>
          <p:cNvSpPr/>
          <p:nvPr/>
        </p:nvSpPr>
        <p:spPr>
          <a:xfrm>
            <a:off x="1226320" y="1376366"/>
            <a:ext cx="1620957" cy="523220"/>
          </a:xfrm>
          <a:prstGeom prst="rect">
            <a:avLst/>
          </a:prstGeom>
        </p:spPr>
        <p:txBody>
          <a:bodyPr wrap="none">
            <a:spAutoFit/>
          </a:bodyPr>
          <a:lstStyle/>
          <a:p>
            <a:r>
              <a:rPr lang="zh-CN" altLang="en-US" sz="2800" dirty="0"/>
              <a:t>用户类别</a:t>
            </a:r>
          </a:p>
        </p:txBody>
      </p:sp>
      <p:sp>
        <p:nvSpPr>
          <p:cNvPr id="11" name="矩形 10">
            <a:extLst>
              <a:ext uri="{FF2B5EF4-FFF2-40B4-BE49-F238E27FC236}">
                <a16:creationId xmlns:a16="http://schemas.microsoft.com/office/drawing/2014/main" xmlns="" id="{C45610B9-20E2-420B-869B-1D6D0EFDCBF0}"/>
              </a:ext>
            </a:extLst>
          </p:cNvPr>
          <p:cNvSpPr/>
          <p:nvPr/>
        </p:nvSpPr>
        <p:spPr>
          <a:xfrm>
            <a:off x="1226320" y="3870660"/>
            <a:ext cx="6550312"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杨枨老师（关键用户）</a:t>
            </a:r>
          </a:p>
        </p:txBody>
      </p:sp>
      <p:sp>
        <p:nvSpPr>
          <p:cNvPr id="2" name="矩形 1">
            <a:extLst>
              <a:ext uri="{FF2B5EF4-FFF2-40B4-BE49-F238E27FC236}">
                <a16:creationId xmlns:a16="http://schemas.microsoft.com/office/drawing/2014/main" xmlns="" id="{A86BC09A-6073-443B-B9A8-06ED07972FE1}"/>
              </a:ext>
            </a:extLst>
          </p:cNvPr>
          <p:cNvSpPr/>
          <p:nvPr/>
        </p:nvSpPr>
        <p:spPr>
          <a:xfrm>
            <a:off x="4834116" y="1374767"/>
            <a:ext cx="1261884" cy="523220"/>
          </a:xfrm>
          <a:prstGeom prst="rect">
            <a:avLst/>
          </a:prstGeom>
        </p:spPr>
        <p:txBody>
          <a:bodyPr wrap="none">
            <a:spAutoFit/>
          </a:bodyPr>
          <a:lstStyle/>
          <a:p>
            <a:r>
              <a:rPr lang="zh-CN" altLang="en-US" sz="2800" dirty="0"/>
              <a:t>管理员</a:t>
            </a:r>
          </a:p>
        </p:txBody>
      </p:sp>
      <p:sp>
        <p:nvSpPr>
          <p:cNvPr id="12" name="矩形 11">
            <a:extLst>
              <a:ext uri="{FF2B5EF4-FFF2-40B4-BE49-F238E27FC236}">
                <a16:creationId xmlns:a16="http://schemas.microsoft.com/office/drawing/2014/main" xmlns="" id="{2DE4BCF1-6869-4BC8-A8DC-B41AD318B6C0}"/>
              </a:ext>
            </a:extLst>
          </p:cNvPr>
          <p:cNvSpPr/>
          <p:nvPr/>
        </p:nvSpPr>
        <p:spPr>
          <a:xfrm>
            <a:off x="4834116" y="2184555"/>
            <a:ext cx="1845354" cy="417358"/>
          </a:xfrm>
          <a:prstGeom prst="rect">
            <a:avLst/>
          </a:prstGeom>
        </p:spPr>
        <p:txBody>
          <a:bodyPr wrap="square">
            <a:spAutoFit/>
          </a:bodyPr>
          <a:lstStyle/>
          <a:p>
            <a:pPr>
              <a:lnSpc>
                <a:spcPct val="130000"/>
              </a:lnSpc>
            </a:pPr>
            <a:r>
              <a:rPr lang="zh-CN" altLang="en-US" dirty="0">
                <a:solidFill>
                  <a:schemeClr val="bg1">
                    <a:lumMod val="50000"/>
                  </a:schemeClr>
                </a:solidFill>
                <a:latin typeface="微软雅黑" panose="020B0503020204020204" charset="-122"/>
                <a:ea typeface="微软雅黑" panose="020B0503020204020204" charset="-122"/>
              </a:rPr>
              <a:t>四名小组成员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TotalTime>
  <Words>1344</Words>
  <Application>Microsoft Office PowerPoint</Application>
  <PresentationFormat>自定义</PresentationFormat>
  <Paragraphs>225</Paragraphs>
  <Slides>34</Slides>
  <Notes>0</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虚拟点线</dc:title>
  <dc:creator>第一PPT</dc:creator>
  <cp:keywords>www.1ppt.com</cp:keywords>
  <dc:description>www.1ppt.com</dc:description>
  <cp:lastModifiedBy>Money</cp:lastModifiedBy>
  <cp:revision>96</cp:revision>
  <dcterms:created xsi:type="dcterms:W3CDTF">2015-08-18T02:51:00Z</dcterms:created>
  <dcterms:modified xsi:type="dcterms:W3CDTF">2019-06-16T13:57:28Z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